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5"/>
  </p:sldMasterIdLst>
  <p:notesMasterIdLst>
    <p:notesMasterId r:id="rId24"/>
  </p:notesMasterIdLst>
  <p:sldIdLst>
    <p:sldId id="309" r:id="rId6"/>
    <p:sldId id="588" r:id="rId7"/>
    <p:sldId id="542" r:id="rId8"/>
    <p:sldId id="546" r:id="rId9"/>
    <p:sldId id="269" r:id="rId10"/>
    <p:sldId id="270" r:id="rId11"/>
    <p:sldId id="271" r:id="rId12"/>
    <p:sldId id="544" r:id="rId13"/>
    <p:sldId id="590" r:id="rId14"/>
    <p:sldId id="592" r:id="rId15"/>
    <p:sldId id="547" r:id="rId16"/>
    <p:sldId id="591" r:id="rId17"/>
    <p:sldId id="553" r:id="rId18"/>
    <p:sldId id="556" r:id="rId19"/>
    <p:sldId id="583" r:id="rId20"/>
    <p:sldId id="258" r:id="rId21"/>
    <p:sldId id="593" r:id="rId22"/>
    <p:sldId id="594" r:id="rId23"/>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86920" autoAdjust="0"/>
  </p:normalViewPr>
  <p:slideViewPr>
    <p:cSldViewPr snapToGrid="0">
      <p:cViewPr varScale="1">
        <p:scale>
          <a:sx n="83" d="100"/>
          <a:sy n="83"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B52261B9-80F4-481B-B51F-03B4F23C8750}" type="datetimeFigureOut">
              <a:rPr lang="en-US" smtClean="0"/>
              <a:t>12/6/2022</a:t>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F5258C29-85FB-4744-9DD3-D68E98710AF2}" type="slidenum">
              <a:rPr lang="en-US" smtClean="0"/>
              <a:t>‹#›</a:t>
            </a:fld>
            <a:endParaRPr lang="en-US"/>
          </a:p>
        </p:txBody>
      </p:sp>
    </p:spTree>
    <p:extLst>
      <p:ext uri="{BB962C8B-B14F-4D97-AF65-F5344CB8AC3E}">
        <p14:creationId xmlns:p14="http://schemas.microsoft.com/office/powerpoint/2010/main" val="3103311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1</a:t>
            </a:fld>
            <a:endParaRPr lang="en-US"/>
          </a:p>
        </p:txBody>
      </p:sp>
    </p:spTree>
    <p:extLst>
      <p:ext uri="{BB962C8B-B14F-4D97-AF65-F5344CB8AC3E}">
        <p14:creationId xmlns:p14="http://schemas.microsoft.com/office/powerpoint/2010/main" val="1586870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10</a:t>
            </a:fld>
            <a:endParaRPr lang="en-US"/>
          </a:p>
        </p:txBody>
      </p:sp>
    </p:spTree>
    <p:extLst>
      <p:ext uri="{BB962C8B-B14F-4D97-AF65-F5344CB8AC3E}">
        <p14:creationId xmlns:p14="http://schemas.microsoft.com/office/powerpoint/2010/main" val="2448093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11</a:t>
            </a:fld>
            <a:endParaRPr lang="en-US"/>
          </a:p>
        </p:txBody>
      </p:sp>
    </p:spTree>
    <p:extLst>
      <p:ext uri="{BB962C8B-B14F-4D97-AF65-F5344CB8AC3E}">
        <p14:creationId xmlns:p14="http://schemas.microsoft.com/office/powerpoint/2010/main" val="3269016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12</a:t>
            </a:fld>
            <a:endParaRPr lang="en-US"/>
          </a:p>
        </p:txBody>
      </p:sp>
    </p:spTree>
    <p:extLst>
      <p:ext uri="{BB962C8B-B14F-4D97-AF65-F5344CB8AC3E}">
        <p14:creationId xmlns:p14="http://schemas.microsoft.com/office/powerpoint/2010/main" val="138063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13</a:t>
            </a:fld>
            <a:endParaRPr lang="en-US"/>
          </a:p>
        </p:txBody>
      </p:sp>
    </p:spTree>
    <p:extLst>
      <p:ext uri="{BB962C8B-B14F-4D97-AF65-F5344CB8AC3E}">
        <p14:creationId xmlns:p14="http://schemas.microsoft.com/office/powerpoint/2010/main" val="2140897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14</a:t>
            </a:fld>
            <a:endParaRPr lang="en-US"/>
          </a:p>
        </p:txBody>
      </p:sp>
    </p:spTree>
    <p:extLst>
      <p:ext uri="{BB962C8B-B14F-4D97-AF65-F5344CB8AC3E}">
        <p14:creationId xmlns:p14="http://schemas.microsoft.com/office/powerpoint/2010/main" val="3451909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15</a:t>
            </a:fld>
            <a:endParaRPr lang="en-US"/>
          </a:p>
        </p:txBody>
      </p:sp>
    </p:spTree>
    <p:extLst>
      <p:ext uri="{BB962C8B-B14F-4D97-AF65-F5344CB8AC3E}">
        <p14:creationId xmlns:p14="http://schemas.microsoft.com/office/powerpoint/2010/main" val="3260869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16</a:t>
            </a:fld>
            <a:endParaRPr lang="en-US"/>
          </a:p>
        </p:txBody>
      </p:sp>
    </p:spTree>
    <p:extLst>
      <p:ext uri="{BB962C8B-B14F-4D97-AF65-F5344CB8AC3E}">
        <p14:creationId xmlns:p14="http://schemas.microsoft.com/office/powerpoint/2010/main" val="15738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17</a:t>
            </a:fld>
            <a:endParaRPr lang="en-US"/>
          </a:p>
        </p:txBody>
      </p:sp>
    </p:spTree>
    <p:extLst>
      <p:ext uri="{BB962C8B-B14F-4D97-AF65-F5344CB8AC3E}">
        <p14:creationId xmlns:p14="http://schemas.microsoft.com/office/powerpoint/2010/main" val="172005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2</a:t>
            </a:fld>
            <a:endParaRPr lang="en-US"/>
          </a:p>
        </p:txBody>
      </p:sp>
    </p:spTree>
    <p:extLst>
      <p:ext uri="{BB962C8B-B14F-4D97-AF65-F5344CB8AC3E}">
        <p14:creationId xmlns:p14="http://schemas.microsoft.com/office/powerpoint/2010/main" val="27192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55600" y="708025"/>
            <a:ext cx="6299200" cy="35448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701040" y="4489387"/>
            <a:ext cx="5608320" cy="4253103"/>
          </a:xfrm>
          <a:prstGeom prst="rect">
            <a:avLst/>
          </a:prstGeom>
        </p:spPr>
        <p:txBody>
          <a:bodyPr lIns="93162" tIns="93162" rIns="93162" bIns="93162" anchor="t" anchorCtr="0">
            <a:noAutofit/>
          </a:bodyPr>
          <a:lstStyle/>
          <a:p>
            <a:pPr>
              <a:spcBef>
                <a:spcPts val="0"/>
              </a:spcBef>
            </a:pPr>
            <a:endParaRPr lang="en" dirty="0"/>
          </a:p>
        </p:txBody>
      </p:sp>
    </p:spTree>
    <p:extLst>
      <p:ext uri="{BB962C8B-B14F-4D97-AF65-F5344CB8AC3E}">
        <p14:creationId xmlns:p14="http://schemas.microsoft.com/office/powerpoint/2010/main" val="577906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4</a:t>
            </a:fld>
            <a:endParaRPr lang="en-US"/>
          </a:p>
        </p:txBody>
      </p:sp>
    </p:spTree>
    <p:extLst>
      <p:ext uri="{BB962C8B-B14F-4D97-AF65-F5344CB8AC3E}">
        <p14:creationId xmlns:p14="http://schemas.microsoft.com/office/powerpoint/2010/main" val="3901548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415790"/>
            <a:ext cx="5486400" cy="418338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415790"/>
            <a:ext cx="5486400" cy="418338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302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415790"/>
            <a:ext cx="5486400" cy="418338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8</a:t>
            </a:fld>
            <a:endParaRPr lang="en-US"/>
          </a:p>
        </p:txBody>
      </p:sp>
    </p:spTree>
    <p:extLst>
      <p:ext uri="{BB962C8B-B14F-4D97-AF65-F5344CB8AC3E}">
        <p14:creationId xmlns:p14="http://schemas.microsoft.com/office/powerpoint/2010/main" val="317134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258C29-85FB-4744-9DD3-D68E98710AF2}" type="slidenum">
              <a:rPr lang="en-US" smtClean="0"/>
              <a:t>9</a:t>
            </a:fld>
            <a:endParaRPr lang="en-US"/>
          </a:p>
        </p:txBody>
      </p:sp>
    </p:spTree>
    <p:extLst>
      <p:ext uri="{BB962C8B-B14F-4D97-AF65-F5344CB8AC3E}">
        <p14:creationId xmlns:p14="http://schemas.microsoft.com/office/powerpoint/2010/main" val="3245255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9E9FF"/>
        </a:solidFill>
        <a:effectLst/>
      </p:bgPr>
    </p:bg>
    <p:spTree>
      <p:nvGrpSpPr>
        <p:cNvPr id="1" name=""/>
        <p:cNvGrpSpPr/>
        <p:nvPr/>
      </p:nvGrpSpPr>
      <p:grpSpPr>
        <a:xfrm>
          <a:off x="0" y="0"/>
          <a:ext cx="0" cy="0"/>
          <a:chOff x="0" y="0"/>
          <a:chExt cx="0" cy="0"/>
        </a:xfrm>
      </p:grpSpPr>
      <p:sp>
        <p:nvSpPr>
          <p:cNvPr id="15363" name="Rectangle 3"/>
          <p:cNvSpPr>
            <a:spLocks noGrp="1" noChangeArrowheads="1"/>
          </p:cNvSpPr>
          <p:nvPr>
            <p:ph type="ctrTitle"/>
          </p:nvPr>
        </p:nvSpPr>
        <p:spPr>
          <a:xfrm>
            <a:off x="914400" y="1790700"/>
            <a:ext cx="10363200" cy="1143000"/>
          </a:xfrm>
          <a:prstGeom prst="rect">
            <a:avLst/>
          </a:prstGeom>
        </p:spPr>
        <p:txBody>
          <a:bodyPr/>
          <a:lstStyle>
            <a:lvl1pPr>
              <a:defRPr sz="3600" b="1">
                <a:solidFill>
                  <a:srgbClr val="003C64"/>
                </a:solidFill>
                <a:latin typeface="+mj-lt"/>
              </a:defRPr>
            </a:lvl1pPr>
          </a:lstStyle>
          <a:p>
            <a:r>
              <a:rPr lang="en-US"/>
              <a:t>Click to edit Master title style</a:t>
            </a:r>
          </a:p>
        </p:txBody>
      </p:sp>
      <p:sp>
        <p:nvSpPr>
          <p:cNvPr id="15364" name="Rectangle 4"/>
          <p:cNvSpPr>
            <a:spLocks noGrp="1" noChangeArrowheads="1"/>
          </p:cNvSpPr>
          <p:nvPr>
            <p:ph type="subTitle" idx="1"/>
          </p:nvPr>
        </p:nvSpPr>
        <p:spPr>
          <a:xfrm>
            <a:off x="1828800" y="3235570"/>
            <a:ext cx="8534400" cy="1752600"/>
          </a:xfrm>
          <a:prstGeom prst="rect">
            <a:avLst/>
          </a:prstGeom>
        </p:spPr>
        <p:txBody>
          <a:bodyPr/>
          <a:lstStyle>
            <a:lvl1pPr marL="0" indent="0" algn="ctr">
              <a:buFontTx/>
              <a:buNone/>
              <a:defRPr>
                <a:solidFill>
                  <a:srgbClr val="003C64"/>
                </a:solidFill>
                <a:latin typeface="+mj-lt"/>
              </a:defRPr>
            </a:lvl1pPr>
          </a:lstStyle>
          <a:p>
            <a:r>
              <a:rPr lang="en-US"/>
              <a:t>Click to edit Master subtitle style</a:t>
            </a:r>
          </a:p>
        </p:txBody>
      </p:sp>
      <p:sp>
        <p:nvSpPr>
          <p:cNvPr id="6" name="Date Placeholder 5"/>
          <p:cNvSpPr>
            <a:spLocks noGrp="1" noChangeArrowheads="1"/>
          </p:cNvSpPr>
          <p:nvPr>
            <p:ph type="dt" sz="half" idx="10"/>
          </p:nvPr>
        </p:nvSpPr>
        <p:spPr>
          <a:xfrm>
            <a:off x="4826000" y="5412516"/>
            <a:ext cx="2540000" cy="264384"/>
          </a:xfrm>
          <a:prstGeom prst="rect">
            <a:avLst/>
          </a:prstGeom>
        </p:spPr>
        <p:txBody>
          <a:bodyPr anchor="ctr"/>
          <a:lstStyle>
            <a:lvl1pPr algn="ctr">
              <a:defRPr smtClean="0">
                <a:solidFill>
                  <a:srgbClr val="003C64"/>
                </a:solidFill>
                <a:latin typeface="+mj-lt"/>
              </a:defRPr>
            </a:lvl1pPr>
          </a:lstStyle>
          <a:p>
            <a:fld id="{E6941D17-0429-4793-8FDA-34381CE9C852}" type="datetime1">
              <a:rPr lang="en-US" smtClean="0"/>
              <a:pPr/>
              <a:t>12/6/2022</a:t>
            </a:fld>
            <a:endParaRPr lang="en-US"/>
          </a:p>
        </p:txBody>
      </p:sp>
      <p:sp>
        <p:nvSpPr>
          <p:cNvPr id="11" name="Rectangle 10">
            <a:extLst>
              <a:ext uri="{FF2B5EF4-FFF2-40B4-BE49-F238E27FC236}">
                <a16:creationId xmlns:a16="http://schemas.microsoft.com/office/drawing/2014/main" id="{D7DEE0C1-CD9A-4CCA-9F53-C8BB348E4B64}"/>
              </a:ext>
            </a:extLst>
          </p:cNvPr>
          <p:cNvSpPr/>
          <p:nvPr/>
        </p:nvSpPr>
        <p:spPr bwMode="auto">
          <a:xfrm>
            <a:off x="0" y="0"/>
            <a:ext cx="12192000" cy="1042438"/>
          </a:xfrm>
          <a:prstGeom prst="rect">
            <a:avLst/>
          </a:prstGeom>
          <a:solidFill>
            <a:srgbClr val="003C6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2" name="Rectangle 1">
            <a:extLst>
              <a:ext uri="{FF2B5EF4-FFF2-40B4-BE49-F238E27FC236}">
                <a16:creationId xmlns:a16="http://schemas.microsoft.com/office/drawing/2014/main" id="{254F4B41-470A-4434-814E-09B432469DA7}"/>
              </a:ext>
            </a:extLst>
          </p:cNvPr>
          <p:cNvSpPr/>
          <p:nvPr/>
        </p:nvSpPr>
        <p:spPr bwMode="auto">
          <a:xfrm>
            <a:off x="0" y="97123"/>
            <a:ext cx="12192000" cy="848192"/>
          </a:xfrm>
          <a:prstGeom prst="rect">
            <a:avLst/>
          </a:prstGeom>
          <a:solidFill>
            <a:srgbClr val="00518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cxnSp>
        <p:nvCxnSpPr>
          <p:cNvPr id="4" name="Straight Connector 3">
            <a:extLst>
              <a:ext uri="{FF2B5EF4-FFF2-40B4-BE49-F238E27FC236}">
                <a16:creationId xmlns:a16="http://schemas.microsoft.com/office/drawing/2014/main" id="{08AC61D2-4063-4884-B1D2-CA3EEE406DFF}"/>
              </a:ext>
            </a:extLst>
          </p:cNvPr>
          <p:cNvCxnSpPr/>
          <p:nvPr userDrawn="1"/>
        </p:nvCxnSpPr>
        <p:spPr bwMode="auto">
          <a:xfrm>
            <a:off x="0" y="97123"/>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4892B48-2F2C-4FCF-9897-A38E3D08ADBD}"/>
              </a:ext>
            </a:extLst>
          </p:cNvPr>
          <p:cNvCxnSpPr/>
          <p:nvPr userDrawn="1"/>
        </p:nvCxnSpPr>
        <p:spPr bwMode="auto">
          <a:xfrm>
            <a:off x="0" y="945315"/>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9" name="Picture 8" descr="Logo&#10;&#10;Description automatically generated">
            <a:extLst>
              <a:ext uri="{FF2B5EF4-FFF2-40B4-BE49-F238E27FC236}">
                <a16:creationId xmlns:a16="http://schemas.microsoft.com/office/drawing/2014/main" id="{D6EB7DB5-BB34-44FE-8997-04EF091501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564" y="189921"/>
            <a:ext cx="1656493" cy="662597"/>
          </a:xfrm>
          <a:prstGeom prst="rect">
            <a:avLst/>
          </a:prstGeom>
        </p:spPr>
      </p:pic>
      <p:sp>
        <p:nvSpPr>
          <p:cNvPr id="22" name="Rectangle 21">
            <a:extLst>
              <a:ext uri="{FF2B5EF4-FFF2-40B4-BE49-F238E27FC236}">
                <a16:creationId xmlns:a16="http://schemas.microsoft.com/office/drawing/2014/main" id="{F574A88F-1766-4A44-B5E2-3BF153CB4A2E}"/>
              </a:ext>
            </a:extLst>
          </p:cNvPr>
          <p:cNvSpPr/>
          <p:nvPr userDrawn="1"/>
        </p:nvSpPr>
        <p:spPr bwMode="auto">
          <a:xfrm>
            <a:off x="0" y="6482316"/>
            <a:ext cx="12192000" cy="375684"/>
          </a:xfrm>
          <a:prstGeom prst="rect">
            <a:avLst/>
          </a:prstGeom>
          <a:solidFill>
            <a:srgbClr val="003C6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23" name="Rectangle 22">
            <a:extLst>
              <a:ext uri="{FF2B5EF4-FFF2-40B4-BE49-F238E27FC236}">
                <a16:creationId xmlns:a16="http://schemas.microsoft.com/office/drawing/2014/main" id="{1E1984FC-9955-4A04-B5BC-E37CE2ECA5BB}"/>
              </a:ext>
            </a:extLst>
          </p:cNvPr>
          <p:cNvSpPr/>
          <p:nvPr userDrawn="1"/>
        </p:nvSpPr>
        <p:spPr bwMode="auto">
          <a:xfrm>
            <a:off x="0" y="6530608"/>
            <a:ext cx="12192000" cy="264384"/>
          </a:xfrm>
          <a:prstGeom prst="rect">
            <a:avLst/>
          </a:prstGeom>
          <a:solidFill>
            <a:srgbClr val="00518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24" name="Slide Number Placeholder 7">
            <a:extLst>
              <a:ext uri="{FF2B5EF4-FFF2-40B4-BE49-F238E27FC236}">
                <a16:creationId xmlns:a16="http://schemas.microsoft.com/office/drawing/2014/main" id="{1643506A-4516-472C-8A67-934129570B7D}"/>
              </a:ext>
            </a:extLst>
          </p:cNvPr>
          <p:cNvSpPr>
            <a:spLocks noGrp="1" noChangeArrowheads="1"/>
          </p:cNvSpPr>
          <p:nvPr>
            <p:ph type="sldNum" sz="quarter" idx="4"/>
          </p:nvPr>
        </p:nvSpPr>
        <p:spPr>
          <a:xfrm>
            <a:off x="9441271" y="6523520"/>
            <a:ext cx="2540000" cy="278561"/>
          </a:xfrm>
          <a:prstGeom prst="rect">
            <a:avLst/>
          </a:prstGeom>
        </p:spPr>
        <p:txBody>
          <a:bodyPr anchor="ctr"/>
          <a:lstStyle>
            <a:lvl1pPr algn="r">
              <a:defRPr sz="1400" smtClean="0">
                <a:solidFill>
                  <a:schemeClr val="bg1">
                    <a:lumMod val="85000"/>
                  </a:schemeClr>
                </a:solidFill>
              </a:defRPr>
            </a:lvl1pPr>
          </a:lstStyle>
          <a:p>
            <a:fld id="{12C80C7B-1DE2-4FD7-9AB9-740667D82627}" type="slidenum">
              <a:rPr lang="en-US" smtClean="0"/>
              <a:pPr/>
              <a:t>‹#›</a:t>
            </a:fld>
            <a:endParaRPr lang="en-US"/>
          </a:p>
        </p:txBody>
      </p:sp>
      <p:sp>
        <p:nvSpPr>
          <p:cNvPr id="25" name="Rectangle 6">
            <a:extLst>
              <a:ext uri="{FF2B5EF4-FFF2-40B4-BE49-F238E27FC236}">
                <a16:creationId xmlns:a16="http://schemas.microsoft.com/office/drawing/2014/main" id="{9C5AD8CF-9C34-4DA4-A320-FA657CC4FD20}"/>
              </a:ext>
            </a:extLst>
          </p:cNvPr>
          <p:cNvSpPr txBox="1">
            <a:spLocks noChangeArrowheads="1"/>
          </p:cNvSpPr>
          <p:nvPr userDrawn="1"/>
        </p:nvSpPr>
        <p:spPr bwMode="auto">
          <a:xfrm>
            <a:off x="3556000" y="6434200"/>
            <a:ext cx="50800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lumMod val="85000"/>
                  </a:schemeClr>
                </a:solidFill>
                <a:effectLst/>
                <a:uLnTx/>
                <a:uFillTx/>
                <a:latin typeface="+mn-lt"/>
                <a:ea typeface="+mn-ea"/>
                <a:cs typeface="+mn-cs"/>
              </a:rPr>
              <a:t>Office of Research and Development</a:t>
            </a:r>
          </a:p>
        </p:txBody>
      </p:sp>
      <p:cxnSp>
        <p:nvCxnSpPr>
          <p:cNvPr id="26" name="Straight Connector 25">
            <a:extLst>
              <a:ext uri="{FF2B5EF4-FFF2-40B4-BE49-F238E27FC236}">
                <a16:creationId xmlns:a16="http://schemas.microsoft.com/office/drawing/2014/main" id="{9CD43571-3525-4A19-ACF3-F1ADDD0F134F}"/>
              </a:ext>
            </a:extLst>
          </p:cNvPr>
          <p:cNvCxnSpPr/>
          <p:nvPr userDrawn="1"/>
        </p:nvCxnSpPr>
        <p:spPr bwMode="auto">
          <a:xfrm>
            <a:off x="0" y="654041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AD0A0DC7-3278-4431-9EE8-F9791BAED035}"/>
              </a:ext>
            </a:extLst>
          </p:cNvPr>
          <p:cNvCxnSpPr/>
          <p:nvPr userDrawn="1"/>
        </p:nvCxnSpPr>
        <p:spPr bwMode="auto">
          <a:xfrm>
            <a:off x="0" y="679697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Tree>
    <p:extLst>
      <p:ext uri="{BB962C8B-B14F-4D97-AF65-F5344CB8AC3E}">
        <p14:creationId xmlns:p14="http://schemas.microsoft.com/office/powerpoint/2010/main" val="1758998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ClipArt Placeholder 2"/>
          <p:cNvSpPr>
            <a:spLocks noGrp="1"/>
          </p:cNvSpPr>
          <p:nvPr>
            <p:ph type="clipArt" sz="half" idx="1"/>
          </p:nvPr>
        </p:nvSpPr>
        <p:spPr>
          <a:xfrm>
            <a:off x="914400" y="1714500"/>
            <a:ext cx="5080000" cy="3429000"/>
          </a:xfrm>
          <a:prstGeom prst="rect">
            <a:avLst/>
          </a:prstGeom>
        </p:spPr>
        <p:txBody>
          <a:bodyPr/>
          <a:lstStyle>
            <a:lvl1pPr>
              <a:defRPr>
                <a:solidFill>
                  <a:srgbClr val="005187"/>
                </a:solidFill>
                <a:latin typeface="Calibri" panose="020F0502020204030204" pitchFamily="34" charset="0"/>
                <a:cs typeface="Calibri" panose="020F0502020204030204" pitchFamily="34" charset="0"/>
              </a:defRPr>
            </a:lvl1pPr>
          </a:lstStyle>
          <a:p>
            <a:pPr lvl="0"/>
            <a:r>
              <a:rPr lang="en-US" noProof="0"/>
              <a:t>Click icon to add online image</a:t>
            </a:r>
          </a:p>
        </p:txBody>
      </p:sp>
      <p:sp>
        <p:nvSpPr>
          <p:cNvPr id="4" name="Text Placeholder 3"/>
          <p:cNvSpPr>
            <a:spLocks noGrp="1"/>
          </p:cNvSpPr>
          <p:nvPr>
            <p:ph type="body" sz="half" idx="2"/>
          </p:nvPr>
        </p:nvSpPr>
        <p:spPr>
          <a:xfrm>
            <a:off x="6197600" y="1714500"/>
            <a:ext cx="5080000" cy="3429000"/>
          </a:xfrm>
          <a:prstGeom prst="rect">
            <a:avLst/>
          </a:prstGeom>
        </p:spPr>
        <p:txBody>
          <a:bodyPr/>
          <a:lstStyle>
            <a:lvl1pPr>
              <a:defRPr>
                <a:solidFill>
                  <a:srgbClr val="005187"/>
                </a:solidFill>
                <a:latin typeface="Calibri" panose="020F0502020204030204" pitchFamily="34" charset="0"/>
                <a:cs typeface="Calibri" panose="020F0502020204030204" pitchFamily="34" charset="0"/>
              </a:defRPr>
            </a:lvl1pPr>
            <a:lvl2pPr>
              <a:defRPr>
                <a:solidFill>
                  <a:srgbClr val="005187"/>
                </a:solidFill>
                <a:latin typeface="Calibri" panose="020F0502020204030204" pitchFamily="34" charset="0"/>
                <a:cs typeface="Calibri" panose="020F0502020204030204" pitchFamily="34" charset="0"/>
              </a:defRPr>
            </a:lvl2pPr>
            <a:lvl3pPr>
              <a:defRPr>
                <a:solidFill>
                  <a:srgbClr val="005187"/>
                </a:solidFill>
                <a:latin typeface="Calibri" panose="020F0502020204030204" pitchFamily="34" charset="0"/>
                <a:cs typeface="Calibri" panose="020F0502020204030204" pitchFamily="34" charset="0"/>
              </a:defRPr>
            </a:lvl3pPr>
            <a:lvl4pPr>
              <a:defRPr>
                <a:solidFill>
                  <a:srgbClr val="005187"/>
                </a:solidFill>
                <a:latin typeface="Calibri" panose="020F0502020204030204" pitchFamily="34" charset="0"/>
                <a:cs typeface="Calibri" panose="020F0502020204030204" pitchFamily="34" charset="0"/>
              </a:defRPr>
            </a:lvl4pPr>
            <a:lvl5pPr>
              <a:defRPr>
                <a:solidFill>
                  <a:srgbClr val="005187"/>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2">
            <a:extLst>
              <a:ext uri="{FF2B5EF4-FFF2-40B4-BE49-F238E27FC236}">
                <a16:creationId xmlns:a16="http://schemas.microsoft.com/office/drawing/2014/main" id="{69525012-BF13-4478-8E90-82D2EBBCBDC4}"/>
              </a:ext>
            </a:extLst>
          </p:cNvPr>
          <p:cNvSpPr>
            <a:spLocks noGrp="1" noChangeArrowheads="1"/>
          </p:cNvSpPr>
          <p:nvPr>
            <p:ph type="title"/>
          </p:nvPr>
        </p:nvSpPr>
        <p:spPr bwMode="auto">
          <a:xfrm>
            <a:off x="914400" y="181055"/>
            <a:ext cx="10363200" cy="695790"/>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lvl1pPr>
              <a:defRPr sz="3600">
                <a:solidFill>
                  <a:srgbClr val="005187"/>
                </a:solidFill>
                <a:effectLst/>
                <a:latin typeface="Calibri" panose="020F0502020204030204" pitchFamily="34" charset="0"/>
                <a:cs typeface="Calibri" panose="020F0502020204030204" pitchFamily="34" charset="0"/>
              </a:defRPr>
            </a:lvl1pPr>
          </a:lstStyle>
          <a:p>
            <a:pPr lvl="0"/>
            <a:r>
              <a:rPr lang="en-US"/>
              <a:t>Click to edit Master title style</a:t>
            </a:r>
          </a:p>
        </p:txBody>
      </p:sp>
      <p:sp>
        <p:nvSpPr>
          <p:cNvPr id="12" name="Slide Number Placeholder 7">
            <a:extLst>
              <a:ext uri="{FF2B5EF4-FFF2-40B4-BE49-F238E27FC236}">
                <a16:creationId xmlns:a16="http://schemas.microsoft.com/office/drawing/2014/main" id="{53565D54-C999-4072-8E5D-65C63EC67E5A}"/>
              </a:ext>
            </a:extLst>
          </p:cNvPr>
          <p:cNvSpPr>
            <a:spLocks noGrp="1" noChangeArrowheads="1"/>
          </p:cNvSpPr>
          <p:nvPr>
            <p:ph type="sldNum" sz="quarter" idx="4"/>
          </p:nvPr>
        </p:nvSpPr>
        <p:spPr>
          <a:xfrm>
            <a:off x="9441271" y="6530877"/>
            <a:ext cx="2540000" cy="278561"/>
          </a:xfrm>
          <a:prstGeom prst="rect">
            <a:avLst/>
          </a:prstGeom>
        </p:spPr>
        <p:txBody>
          <a:bodyPr anchor="ctr"/>
          <a:lstStyle>
            <a:lvl1pPr algn="r">
              <a:defRPr smtClean="0">
                <a:solidFill>
                  <a:schemeClr val="bg1">
                    <a:lumMod val="85000"/>
                  </a:schemeClr>
                </a:solidFill>
              </a:defRPr>
            </a:lvl1pPr>
          </a:lstStyle>
          <a:p>
            <a:fld id="{12C80C7B-1DE2-4FD7-9AB9-740667D82627}" type="slidenum">
              <a:rPr lang="en-US" smtClean="0"/>
              <a:pPr/>
              <a:t>‹#›</a:t>
            </a:fld>
            <a:endParaRPr lang="en-US"/>
          </a:p>
        </p:txBody>
      </p:sp>
    </p:spTree>
    <p:extLst>
      <p:ext uri="{BB962C8B-B14F-4D97-AF65-F5344CB8AC3E}">
        <p14:creationId xmlns:p14="http://schemas.microsoft.com/office/powerpoint/2010/main" val="416713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Diagram or Organization Chart">
    <p:spTree>
      <p:nvGrpSpPr>
        <p:cNvPr id="1" name=""/>
        <p:cNvGrpSpPr/>
        <p:nvPr/>
      </p:nvGrpSpPr>
      <p:grpSpPr>
        <a:xfrm>
          <a:off x="0" y="0"/>
          <a:ext cx="0" cy="0"/>
          <a:chOff x="0" y="0"/>
          <a:chExt cx="0" cy="0"/>
        </a:xfrm>
      </p:grpSpPr>
      <p:sp>
        <p:nvSpPr>
          <p:cNvPr id="3" name="SmartArt Placeholder 2"/>
          <p:cNvSpPr>
            <a:spLocks noGrp="1"/>
          </p:cNvSpPr>
          <p:nvPr>
            <p:ph type="dgm" idx="1"/>
          </p:nvPr>
        </p:nvSpPr>
        <p:spPr>
          <a:xfrm>
            <a:off x="914400" y="1497419"/>
            <a:ext cx="10363200" cy="3429000"/>
          </a:xfrm>
          <a:prstGeom prst="rect">
            <a:avLst/>
          </a:prstGeom>
        </p:spPr>
        <p:txBody>
          <a:bodyPr/>
          <a:lstStyle>
            <a:lvl1pPr>
              <a:defRPr>
                <a:solidFill>
                  <a:srgbClr val="005187"/>
                </a:solidFill>
                <a:latin typeface="Calibri" panose="020F0502020204030204" pitchFamily="34" charset="0"/>
                <a:cs typeface="Calibri" panose="020F0502020204030204" pitchFamily="34" charset="0"/>
              </a:defRPr>
            </a:lvl1pPr>
          </a:lstStyle>
          <a:p>
            <a:pPr lvl="0"/>
            <a:r>
              <a:rPr lang="en-US" noProof="0"/>
              <a:t>Click icon to add SmartArt graphic</a:t>
            </a:r>
          </a:p>
        </p:txBody>
      </p:sp>
      <p:sp>
        <p:nvSpPr>
          <p:cNvPr id="7" name="Rectangle 2">
            <a:extLst>
              <a:ext uri="{FF2B5EF4-FFF2-40B4-BE49-F238E27FC236}">
                <a16:creationId xmlns:a16="http://schemas.microsoft.com/office/drawing/2014/main" id="{FDEC5C62-F02B-4737-8C2E-C33442B554EE}"/>
              </a:ext>
            </a:extLst>
          </p:cNvPr>
          <p:cNvSpPr>
            <a:spLocks noGrp="1" noChangeArrowheads="1"/>
          </p:cNvSpPr>
          <p:nvPr>
            <p:ph type="title"/>
          </p:nvPr>
        </p:nvSpPr>
        <p:spPr bwMode="auto">
          <a:xfrm>
            <a:off x="914400" y="181055"/>
            <a:ext cx="10363200" cy="695790"/>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lvl1pPr>
              <a:defRPr sz="3600">
                <a:solidFill>
                  <a:srgbClr val="005187"/>
                </a:solidFill>
                <a:effectLst/>
                <a:latin typeface="Calibri" panose="020F0502020204030204" pitchFamily="34" charset="0"/>
                <a:cs typeface="Calibri" panose="020F0502020204030204" pitchFamily="34" charset="0"/>
              </a:defRPr>
            </a:lvl1pPr>
          </a:lstStyle>
          <a:p>
            <a:pPr lvl="0"/>
            <a:r>
              <a:rPr lang="en-US"/>
              <a:t>Click to edit Master title style</a:t>
            </a:r>
          </a:p>
        </p:txBody>
      </p:sp>
      <p:sp>
        <p:nvSpPr>
          <p:cNvPr id="11" name="Slide Number Placeholder 7">
            <a:extLst>
              <a:ext uri="{FF2B5EF4-FFF2-40B4-BE49-F238E27FC236}">
                <a16:creationId xmlns:a16="http://schemas.microsoft.com/office/drawing/2014/main" id="{0CC6EC61-70EA-4FAC-B2E3-D63E99257778}"/>
              </a:ext>
            </a:extLst>
          </p:cNvPr>
          <p:cNvSpPr>
            <a:spLocks noGrp="1" noChangeArrowheads="1"/>
          </p:cNvSpPr>
          <p:nvPr>
            <p:ph type="sldNum" sz="quarter" idx="4"/>
          </p:nvPr>
        </p:nvSpPr>
        <p:spPr>
          <a:xfrm>
            <a:off x="9441271" y="6530877"/>
            <a:ext cx="2540000" cy="278561"/>
          </a:xfrm>
          <a:prstGeom prst="rect">
            <a:avLst/>
          </a:prstGeom>
        </p:spPr>
        <p:txBody>
          <a:bodyPr anchor="ctr"/>
          <a:lstStyle>
            <a:lvl1pPr algn="r">
              <a:defRPr smtClean="0">
                <a:solidFill>
                  <a:schemeClr val="bg1">
                    <a:lumMod val="85000"/>
                  </a:schemeClr>
                </a:solidFill>
              </a:defRPr>
            </a:lvl1pPr>
          </a:lstStyle>
          <a:p>
            <a:fld id="{12C80C7B-1DE2-4FD7-9AB9-740667D82627}" type="slidenum">
              <a:rPr lang="en-US" smtClean="0"/>
              <a:pPr/>
              <a:t>‹#›</a:t>
            </a:fld>
            <a:endParaRPr lang="en-US"/>
          </a:p>
        </p:txBody>
      </p:sp>
    </p:spTree>
    <p:extLst>
      <p:ext uri="{BB962C8B-B14F-4D97-AF65-F5344CB8AC3E}">
        <p14:creationId xmlns:p14="http://schemas.microsoft.com/office/powerpoint/2010/main" val="43231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914400" y="1529316"/>
            <a:ext cx="5080000" cy="3429000"/>
          </a:xfrm>
          <a:prstGeom prst="rect">
            <a:avLst/>
          </a:prstGeom>
        </p:spPr>
        <p:txBody>
          <a:bodyPr/>
          <a:lstStyle>
            <a:lvl1pPr>
              <a:defRPr>
                <a:solidFill>
                  <a:srgbClr val="005187"/>
                </a:solidFill>
                <a:latin typeface="Calibri" panose="020F0502020204030204" pitchFamily="34" charset="0"/>
                <a:cs typeface="Calibri" panose="020F0502020204030204" pitchFamily="34" charset="0"/>
              </a:defRPr>
            </a:lvl1pPr>
            <a:lvl2pPr>
              <a:defRPr>
                <a:solidFill>
                  <a:srgbClr val="005187"/>
                </a:solidFill>
                <a:latin typeface="Calibri" panose="020F0502020204030204" pitchFamily="34" charset="0"/>
                <a:cs typeface="Calibri" panose="020F0502020204030204" pitchFamily="34" charset="0"/>
              </a:defRPr>
            </a:lvl2pPr>
            <a:lvl3pPr>
              <a:defRPr>
                <a:solidFill>
                  <a:srgbClr val="005187"/>
                </a:solidFill>
                <a:latin typeface="Calibri" panose="020F0502020204030204" pitchFamily="34" charset="0"/>
                <a:cs typeface="Calibri" panose="020F0502020204030204" pitchFamily="34" charset="0"/>
              </a:defRPr>
            </a:lvl3pPr>
            <a:lvl4pPr>
              <a:defRPr>
                <a:solidFill>
                  <a:srgbClr val="005187"/>
                </a:solidFill>
                <a:latin typeface="Calibri" panose="020F0502020204030204" pitchFamily="34" charset="0"/>
                <a:cs typeface="Calibri" panose="020F0502020204030204" pitchFamily="34" charset="0"/>
              </a:defRPr>
            </a:lvl4pPr>
            <a:lvl5pPr>
              <a:defRPr>
                <a:solidFill>
                  <a:srgbClr val="005187"/>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29316"/>
            <a:ext cx="5080000" cy="3429000"/>
          </a:xfrm>
          <a:prstGeom prst="rect">
            <a:avLst/>
          </a:prstGeom>
        </p:spPr>
        <p:txBody>
          <a:bodyPr/>
          <a:lstStyle>
            <a:lvl1pPr>
              <a:defRPr>
                <a:solidFill>
                  <a:srgbClr val="005187"/>
                </a:solidFill>
                <a:latin typeface="Calibri" panose="020F0502020204030204" pitchFamily="34" charset="0"/>
                <a:cs typeface="Calibri" panose="020F0502020204030204" pitchFamily="34" charset="0"/>
              </a:defRPr>
            </a:lvl1pPr>
            <a:lvl2pPr>
              <a:defRPr>
                <a:solidFill>
                  <a:srgbClr val="005187"/>
                </a:solidFill>
                <a:latin typeface="Calibri" panose="020F0502020204030204" pitchFamily="34" charset="0"/>
                <a:cs typeface="Calibri" panose="020F0502020204030204" pitchFamily="34" charset="0"/>
              </a:defRPr>
            </a:lvl2pPr>
            <a:lvl3pPr>
              <a:defRPr>
                <a:solidFill>
                  <a:srgbClr val="005187"/>
                </a:solidFill>
                <a:latin typeface="Calibri" panose="020F0502020204030204" pitchFamily="34" charset="0"/>
                <a:cs typeface="Calibri" panose="020F0502020204030204" pitchFamily="34" charset="0"/>
              </a:defRPr>
            </a:lvl3pPr>
            <a:lvl4pPr>
              <a:defRPr>
                <a:solidFill>
                  <a:srgbClr val="005187"/>
                </a:solidFill>
                <a:latin typeface="Calibri" panose="020F0502020204030204" pitchFamily="34" charset="0"/>
                <a:cs typeface="Calibri" panose="020F0502020204030204" pitchFamily="34" charset="0"/>
              </a:defRPr>
            </a:lvl4pPr>
            <a:lvl5pPr>
              <a:defRPr>
                <a:solidFill>
                  <a:srgbClr val="005187"/>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2">
            <a:extLst>
              <a:ext uri="{FF2B5EF4-FFF2-40B4-BE49-F238E27FC236}">
                <a16:creationId xmlns:a16="http://schemas.microsoft.com/office/drawing/2014/main" id="{B7B78A9C-3136-482B-A0C0-7798D9B6390D}"/>
              </a:ext>
            </a:extLst>
          </p:cNvPr>
          <p:cNvSpPr>
            <a:spLocks noGrp="1" noChangeArrowheads="1"/>
          </p:cNvSpPr>
          <p:nvPr>
            <p:ph type="title"/>
          </p:nvPr>
        </p:nvSpPr>
        <p:spPr bwMode="auto">
          <a:xfrm>
            <a:off x="914400" y="181055"/>
            <a:ext cx="10363200" cy="695790"/>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lvl1pPr>
              <a:defRPr sz="3600">
                <a:solidFill>
                  <a:srgbClr val="005187"/>
                </a:solidFill>
                <a:effectLst/>
                <a:latin typeface="Calibri" panose="020F0502020204030204" pitchFamily="34" charset="0"/>
                <a:cs typeface="Calibri" panose="020F0502020204030204" pitchFamily="34" charset="0"/>
              </a:defRPr>
            </a:lvl1pPr>
          </a:lstStyle>
          <a:p>
            <a:pPr lvl="0"/>
            <a:r>
              <a:rPr lang="en-US"/>
              <a:t>Click to edit Master title style</a:t>
            </a:r>
          </a:p>
        </p:txBody>
      </p:sp>
      <p:sp>
        <p:nvSpPr>
          <p:cNvPr id="12" name="Slide Number Placeholder 7">
            <a:extLst>
              <a:ext uri="{FF2B5EF4-FFF2-40B4-BE49-F238E27FC236}">
                <a16:creationId xmlns:a16="http://schemas.microsoft.com/office/drawing/2014/main" id="{6786FBE3-2DD9-4551-8AF4-26EBA7C8C7C0}"/>
              </a:ext>
            </a:extLst>
          </p:cNvPr>
          <p:cNvSpPr>
            <a:spLocks noGrp="1" noChangeArrowheads="1"/>
          </p:cNvSpPr>
          <p:nvPr>
            <p:ph type="sldNum" sz="quarter" idx="4"/>
          </p:nvPr>
        </p:nvSpPr>
        <p:spPr>
          <a:xfrm>
            <a:off x="9441271" y="6530877"/>
            <a:ext cx="2540000" cy="278561"/>
          </a:xfrm>
          <a:prstGeom prst="rect">
            <a:avLst/>
          </a:prstGeom>
        </p:spPr>
        <p:txBody>
          <a:bodyPr anchor="ctr"/>
          <a:lstStyle>
            <a:lvl1pPr algn="r">
              <a:defRPr smtClean="0">
                <a:solidFill>
                  <a:schemeClr val="bg1">
                    <a:lumMod val="85000"/>
                  </a:schemeClr>
                </a:solidFill>
              </a:defRPr>
            </a:lvl1pPr>
          </a:lstStyle>
          <a:p>
            <a:fld id="{12C80C7B-1DE2-4FD7-9AB9-740667D82627}" type="slidenum">
              <a:rPr lang="en-US" smtClean="0"/>
              <a:pPr/>
              <a:t>‹#›</a:t>
            </a:fld>
            <a:endParaRPr lang="en-US"/>
          </a:p>
        </p:txBody>
      </p:sp>
    </p:spTree>
    <p:extLst>
      <p:ext uri="{BB962C8B-B14F-4D97-AF65-F5344CB8AC3E}">
        <p14:creationId xmlns:p14="http://schemas.microsoft.com/office/powerpoint/2010/main" val="3807858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1143000"/>
            <a:ext cx="10363200" cy="4495800"/>
          </a:xfrm>
          <a:prstGeom prst="rect">
            <a:avLst/>
          </a:prstGeo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7">
            <a:extLst>
              <a:ext uri="{FF2B5EF4-FFF2-40B4-BE49-F238E27FC236}">
                <a16:creationId xmlns:a16="http://schemas.microsoft.com/office/drawing/2014/main" id="{2090E00F-6A4C-4D31-A988-253BAED0FF47}"/>
              </a:ext>
            </a:extLst>
          </p:cNvPr>
          <p:cNvSpPr>
            <a:spLocks noGrp="1" noChangeArrowheads="1"/>
          </p:cNvSpPr>
          <p:nvPr>
            <p:ph type="sldNum" sz="quarter" idx="4"/>
          </p:nvPr>
        </p:nvSpPr>
        <p:spPr>
          <a:xfrm>
            <a:off x="9441271" y="6530877"/>
            <a:ext cx="2540000" cy="278561"/>
          </a:xfrm>
          <a:prstGeom prst="rect">
            <a:avLst/>
          </a:prstGeom>
        </p:spPr>
        <p:txBody>
          <a:bodyPr anchor="ctr"/>
          <a:lstStyle>
            <a:lvl1pPr algn="r">
              <a:defRPr smtClean="0">
                <a:solidFill>
                  <a:schemeClr val="bg1">
                    <a:lumMod val="85000"/>
                  </a:schemeClr>
                </a:solidFill>
              </a:defRPr>
            </a:lvl1pPr>
          </a:lstStyle>
          <a:p>
            <a:fld id="{12C80C7B-1DE2-4FD7-9AB9-740667D82627}" type="slidenum">
              <a:rPr lang="en-US" smtClean="0"/>
              <a:pPr/>
              <a:t>‹#›</a:t>
            </a:fld>
            <a:endParaRPr lang="en-US"/>
          </a:p>
        </p:txBody>
      </p:sp>
    </p:spTree>
    <p:extLst>
      <p:ext uri="{BB962C8B-B14F-4D97-AF65-F5344CB8AC3E}">
        <p14:creationId xmlns:p14="http://schemas.microsoft.com/office/powerpoint/2010/main" val="4005269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C9E9FF"/>
        </a:solidFill>
        <a:effectLst/>
      </p:bgPr>
    </p:bg>
    <p:spTree>
      <p:nvGrpSpPr>
        <p:cNvPr id="1" name=""/>
        <p:cNvGrpSpPr/>
        <p:nvPr/>
      </p:nvGrpSpPr>
      <p:grpSpPr>
        <a:xfrm>
          <a:off x="0" y="0"/>
          <a:ext cx="0" cy="0"/>
          <a:chOff x="0" y="0"/>
          <a:chExt cx="0" cy="0"/>
        </a:xfrm>
      </p:grpSpPr>
      <p:sp>
        <p:nvSpPr>
          <p:cNvPr id="15363" name="Rectangle 3"/>
          <p:cNvSpPr>
            <a:spLocks noGrp="1" noChangeArrowheads="1"/>
          </p:cNvSpPr>
          <p:nvPr>
            <p:ph type="ctrTitle"/>
          </p:nvPr>
        </p:nvSpPr>
        <p:spPr>
          <a:xfrm>
            <a:off x="2125019" y="1359024"/>
            <a:ext cx="10031124" cy="1143000"/>
          </a:xfrm>
          <a:prstGeom prst="rect">
            <a:avLst/>
          </a:prstGeom>
        </p:spPr>
        <p:txBody>
          <a:bodyPr/>
          <a:lstStyle>
            <a:lvl1pPr algn="l">
              <a:defRPr sz="3600" b="1">
                <a:solidFill>
                  <a:srgbClr val="003C64"/>
                </a:solidFill>
              </a:defRPr>
            </a:lvl1pPr>
          </a:lstStyle>
          <a:p>
            <a:r>
              <a:rPr lang="en-US"/>
              <a:t>Click to edit Master title style</a:t>
            </a:r>
          </a:p>
        </p:txBody>
      </p:sp>
      <p:sp>
        <p:nvSpPr>
          <p:cNvPr id="15364" name="Rectangle 4"/>
          <p:cNvSpPr>
            <a:spLocks noGrp="1" noChangeArrowheads="1"/>
          </p:cNvSpPr>
          <p:nvPr>
            <p:ph type="subTitle" idx="1"/>
          </p:nvPr>
        </p:nvSpPr>
        <p:spPr>
          <a:xfrm>
            <a:off x="2125018" y="2516201"/>
            <a:ext cx="10031125" cy="709957"/>
          </a:xfrm>
          <a:prstGeom prst="rect">
            <a:avLst/>
          </a:prstGeom>
        </p:spPr>
        <p:txBody>
          <a:bodyPr/>
          <a:lstStyle>
            <a:lvl1pPr marL="0" indent="0" algn="l">
              <a:buFontTx/>
              <a:buNone/>
              <a:defRPr>
                <a:solidFill>
                  <a:srgbClr val="003C64"/>
                </a:solidFill>
              </a:defRPr>
            </a:lvl1pPr>
          </a:lstStyle>
          <a:p>
            <a:r>
              <a:rPr lang="en-US"/>
              <a:t>Click to edit Master subtitle style</a:t>
            </a:r>
          </a:p>
        </p:txBody>
      </p:sp>
      <p:sp>
        <p:nvSpPr>
          <p:cNvPr id="28" name="Rectangle 27">
            <a:extLst>
              <a:ext uri="{FF2B5EF4-FFF2-40B4-BE49-F238E27FC236}">
                <a16:creationId xmlns:a16="http://schemas.microsoft.com/office/drawing/2014/main" id="{ABB2409A-C8C2-48C5-A8A6-A0CE1B330089}"/>
              </a:ext>
            </a:extLst>
          </p:cNvPr>
          <p:cNvSpPr/>
          <p:nvPr userDrawn="1"/>
        </p:nvSpPr>
        <p:spPr bwMode="auto">
          <a:xfrm>
            <a:off x="0" y="6482316"/>
            <a:ext cx="12192000" cy="375684"/>
          </a:xfrm>
          <a:prstGeom prst="rect">
            <a:avLst/>
          </a:prstGeom>
          <a:solidFill>
            <a:srgbClr val="003C6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29" name="Rectangle 28">
            <a:extLst>
              <a:ext uri="{FF2B5EF4-FFF2-40B4-BE49-F238E27FC236}">
                <a16:creationId xmlns:a16="http://schemas.microsoft.com/office/drawing/2014/main" id="{DD7E6508-8325-4283-9955-BAB34967B96B}"/>
              </a:ext>
            </a:extLst>
          </p:cNvPr>
          <p:cNvSpPr/>
          <p:nvPr userDrawn="1"/>
        </p:nvSpPr>
        <p:spPr bwMode="auto">
          <a:xfrm>
            <a:off x="0" y="6530608"/>
            <a:ext cx="12192000" cy="264384"/>
          </a:xfrm>
          <a:prstGeom prst="rect">
            <a:avLst/>
          </a:prstGeom>
          <a:solidFill>
            <a:srgbClr val="00518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30" name="Slide Number Placeholder 7">
            <a:extLst>
              <a:ext uri="{FF2B5EF4-FFF2-40B4-BE49-F238E27FC236}">
                <a16:creationId xmlns:a16="http://schemas.microsoft.com/office/drawing/2014/main" id="{E8FA934F-BCA8-43E8-AF02-ABEF9656DF78}"/>
              </a:ext>
            </a:extLst>
          </p:cNvPr>
          <p:cNvSpPr>
            <a:spLocks noGrp="1" noChangeArrowheads="1"/>
          </p:cNvSpPr>
          <p:nvPr>
            <p:ph type="sldNum" sz="quarter" idx="4"/>
          </p:nvPr>
        </p:nvSpPr>
        <p:spPr>
          <a:xfrm>
            <a:off x="9441271" y="6523520"/>
            <a:ext cx="2540000" cy="278561"/>
          </a:xfrm>
          <a:prstGeom prst="rect">
            <a:avLst/>
          </a:prstGeom>
        </p:spPr>
        <p:txBody>
          <a:bodyPr anchor="ctr"/>
          <a:lstStyle>
            <a:lvl1pPr algn="r">
              <a:defRPr sz="1400" smtClean="0">
                <a:solidFill>
                  <a:schemeClr val="bg1">
                    <a:lumMod val="85000"/>
                  </a:schemeClr>
                </a:solidFill>
              </a:defRPr>
            </a:lvl1pPr>
          </a:lstStyle>
          <a:p>
            <a:fld id="{12C80C7B-1DE2-4FD7-9AB9-740667D82627}" type="slidenum">
              <a:rPr lang="en-US" smtClean="0"/>
              <a:pPr/>
              <a:t>‹#›</a:t>
            </a:fld>
            <a:endParaRPr lang="en-US"/>
          </a:p>
        </p:txBody>
      </p:sp>
      <p:sp>
        <p:nvSpPr>
          <p:cNvPr id="31" name="Rectangle 6">
            <a:extLst>
              <a:ext uri="{FF2B5EF4-FFF2-40B4-BE49-F238E27FC236}">
                <a16:creationId xmlns:a16="http://schemas.microsoft.com/office/drawing/2014/main" id="{A739D814-0486-4CE3-8211-C6C4C23F236B}"/>
              </a:ext>
            </a:extLst>
          </p:cNvPr>
          <p:cNvSpPr txBox="1">
            <a:spLocks noChangeArrowheads="1"/>
          </p:cNvSpPr>
          <p:nvPr userDrawn="1"/>
        </p:nvSpPr>
        <p:spPr bwMode="auto">
          <a:xfrm>
            <a:off x="3556000" y="6434200"/>
            <a:ext cx="50800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lumMod val="85000"/>
                  </a:schemeClr>
                </a:solidFill>
                <a:effectLst/>
                <a:uLnTx/>
                <a:uFillTx/>
                <a:latin typeface="+mn-lt"/>
                <a:ea typeface="+mn-ea"/>
                <a:cs typeface="+mn-cs"/>
              </a:rPr>
              <a:t>Office of Research and Development</a:t>
            </a:r>
          </a:p>
        </p:txBody>
      </p:sp>
      <p:cxnSp>
        <p:nvCxnSpPr>
          <p:cNvPr id="32" name="Straight Connector 31">
            <a:extLst>
              <a:ext uri="{FF2B5EF4-FFF2-40B4-BE49-F238E27FC236}">
                <a16:creationId xmlns:a16="http://schemas.microsoft.com/office/drawing/2014/main" id="{29616C9B-2582-4554-A533-E7526E3D4212}"/>
              </a:ext>
            </a:extLst>
          </p:cNvPr>
          <p:cNvCxnSpPr/>
          <p:nvPr userDrawn="1"/>
        </p:nvCxnSpPr>
        <p:spPr bwMode="auto">
          <a:xfrm>
            <a:off x="0" y="654041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E0A085EA-535B-49C0-88CD-5615948E747D}"/>
              </a:ext>
            </a:extLst>
          </p:cNvPr>
          <p:cNvCxnSpPr/>
          <p:nvPr userDrawn="1"/>
        </p:nvCxnSpPr>
        <p:spPr bwMode="auto">
          <a:xfrm>
            <a:off x="0" y="679697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34" name="Rectangle 33">
            <a:extLst>
              <a:ext uri="{FF2B5EF4-FFF2-40B4-BE49-F238E27FC236}">
                <a16:creationId xmlns:a16="http://schemas.microsoft.com/office/drawing/2014/main" id="{52A7B514-B892-40D9-9BF8-58655AE84557}"/>
              </a:ext>
            </a:extLst>
          </p:cNvPr>
          <p:cNvSpPr/>
          <p:nvPr userDrawn="1"/>
        </p:nvSpPr>
        <p:spPr bwMode="auto">
          <a:xfrm>
            <a:off x="0" y="0"/>
            <a:ext cx="12192000" cy="1042438"/>
          </a:xfrm>
          <a:prstGeom prst="rect">
            <a:avLst/>
          </a:prstGeom>
          <a:solidFill>
            <a:srgbClr val="003C6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35" name="Rectangle 34">
            <a:extLst>
              <a:ext uri="{FF2B5EF4-FFF2-40B4-BE49-F238E27FC236}">
                <a16:creationId xmlns:a16="http://schemas.microsoft.com/office/drawing/2014/main" id="{32E38C93-E0DE-4DE5-AB81-BBB878ADE35A}"/>
              </a:ext>
            </a:extLst>
          </p:cNvPr>
          <p:cNvSpPr/>
          <p:nvPr userDrawn="1"/>
        </p:nvSpPr>
        <p:spPr bwMode="auto">
          <a:xfrm>
            <a:off x="0" y="97123"/>
            <a:ext cx="12192000" cy="848192"/>
          </a:xfrm>
          <a:prstGeom prst="rect">
            <a:avLst/>
          </a:prstGeom>
          <a:solidFill>
            <a:srgbClr val="00518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cxnSp>
        <p:nvCxnSpPr>
          <p:cNvPr id="36" name="Straight Connector 35">
            <a:extLst>
              <a:ext uri="{FF2B5EF4-FFF2-40B4-BE49-F238E27FC236}">
                <a16:creationId xmlns:a16="http://schemas.microsoft.com/office/drawing/2014/main" id="{0C8886DD-56C8-41CA-834C-51ABBB84709A}"/>
              </a:ext>
            </a:extLst>
          </p:cNvPr>
          <p:cNvCxnSpPr/>
          <p:nvPr userDrawn="1"/>
        </p:nvCxnSpPr>
        <p:spPr bwMode="auto">
          <a:xfrm>
            <a:off x="0" y="97123"/>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9A8EA4AE-4BA1-4D85-8DA5-6B4F18A0A6B9}"/>
              </a:ext>
            </a:extLst>
          </p:cNvPr>
          <p:cNvCxnSpPr/>
          <p:nvPr userDrawn="1"/>
        </p:nvCxnSpPr>
        <p:spPr bwMode="auto">
          <a:xfrm>
            <a:off x="0" y="945315"/>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38" name="Picture 37" descr="Logo&#10;&#10;Description automatically generated">
            <a:extLst>
              <a:ext uri="{FF2B5EF4-FFF2-40B4-BE49-F238E27FC236}">
                <a16:creationId xmlns:a16="http://schemas.microsoft.com/office/drawing/2014/main" id="{BA0173C6-F2D0-4AC2-8A42-FB8385556C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2564" y="189921"/>
            <a:ext cx="1656493" cy="662597"/>
          </a:xfrm>
          <a:prstGeom prst="rect">
            <a:avLst/>
          </a:prstGeom>
        </p:spPr>
      </p:pic>
    </p:spTree>
    <p:extLst>
      <p:ext uri="{BB962C8B-B14F-4D97-AF65-F5344CB8AC3E}">
        <p14:creationId xmlns:p14="http://schemas.microsoft.com/office/powerpoint/2010/main" val="2938860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419447"/>
            <a:ext cx="10363200" cy="3657600"/>
          </a:xfrm>
          <a:prstGeom prst="rect">
            <a:avLst/>
          </a:prstGeom>
        </p:spPr>
        <p:txBody>
          <a:bodyPr/>
          <a:lstStyle>
            <a:lvl1pPr>
              <a:defRPr>
                <a:solidFill>
                  <a:srgbClr val="005187"/>
                </a:solidFill>
                <a:latin typeface="+mj-lt"/>
              </a:defRPr>
            </a:lvl1pPr>
            <a:lvl2pPr>
              <a:defRPr>
                <a:solidFill>
                  <a:srgbClr val="005187"/>
                </a:solidFill>
                <a:latin typeface="+mj-lt"/>
              </a:defRPr>
            </a:lvl2pPr>
            <a:lvl3pPr>
              <a:defRPr>
                <a:solidFill>
                  <a:srgbClr val="005187"/>
                </a:solidFill>
                <a:latin typeface="+mj-lt"/>
              </a:defRPr>
            </a:lvl3pPr>
            <a:lvl4pPr>
              <a:defRPr>
                <a:solidFill>
                  <a:srgbClr val="005187"/>
                </a:solidFill>
                <a:latin typeface="+mj-lt"/>
              </a:defRPr>
            </a:lvl4pPr>
            <a:lvl5pPr>
              <a:defRPr>
                <a:solidFill>
                  <a:srgbClr val="005187"/>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2"/>
          <p:cNvSpPr>
            <a:spLocks noGrp="1" noChangeArrowheads="1"/>
          </p:cNvSpPr>
          <p:nvPr>
            <p:ph type="title"/>
          </p:nvPr>
        </p:nvSpPr>
        <p:spPr bwMode="auto">
          <a:xfrm>
            <a:off x="914400" y="181055"/>
            <a:ext cx="10363200" cy="695790"/>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lvl1pPr>
              <a:defRPr sz="3600">
                <a:solidFill>
                  <a:srgbClr val="005187"/>
                </a:solidFill>
                <a:effectLst/>
                <a:latin typeface="+mj-lt"/>
                <a:cs typeface="Calibri" panose="020F0502020204030204" pitchFamily="34" charset="0"/>
              </a:defRPr>
            </a:lvl1pPr>
          </a:lstStyle>
          <a:p>
            <a:pPr lvl="0"/>
            <a:r>
              <a:rPr lang="en-US"/>
              <a:t>Click to edit Master title style</a:t>
            </a:r>
          </a:p>
        </p:txBody>
      </p:sp>
      <p:sp>
        <p:nvSpPr>
          <p:cNvPr id="7" name="Slide Number Placeholder 7">
            <a:extLst>
              <a:ext uri="{FF2B5EF4-FFF2-40B4-BE49-F238E27FC236}">
                <a16:creationId xmlns:a16="http://schemas.microsoft.com/office/drawing/2014/main" id="{953F52E8-6AE6-4FDA-B36B-AC18E2FC0544}"/>
              </a:ext>
            </a:extLst>
          </p:cNvPr>
          <p:cNvSpPr>
            <a:spLocks noGrp="1" noChangeArrowheads="1"/>
          </p:cNvSpPr>
          <p:nvPr>
            <p:ph type="sldNum" sz="quarter" idx="4"/>
          </p:nvPr>
        </p:nvSpPr>
        <p:spPr>
          <a:xfrm>
            <a:off x="9441271" y="6530877"/>
            <a:ext cx="2540000" cy="278561"/>
          </a:xfrm>
          <a:prstGeom prst="rect">
            <a:avLst/>
          </a:prstGeom>
        </p:spPr>
        <p:txBody>
          <a:bodyPr anchor="ctr"/>
          <a:lstStyle>
            <a:lvl1pPr algn="r">
              <a:defRPr smtClean="0">
                <a:solidFill>
                  <a:schemeClr val="bg1">
                    <a:lumMod val="85000"/>
                  </a:schemeClr>
                </a:solidFill>
              </a:defRPr>
            </a:lvl1pPr>
          </a:lstStyle>
          <a:p>
            <a:fld id="{12C80C7B-1DE2-4FD7-9AB9-740667D82627}" type="slidenum">
              <a:rPr lang="en-US" smtClean="0"/>
              <a:pPr/>
              <a:t>‹#›</a:t>
            </a:fld>
            <a:endParaRPr lang="en-US"/>
          </a:p>
        </p:txBody>
      </p:sp>
    </p:spTree>
    <p:extLst>
      <p:ext uri="{BB962C8B-B14F-4D97-AF65-F5344CB8AC3E}">
        <p14:creationId xmlns:p14="http://schemas.microsoft.com/office/powerpoint/2010/main" val="2584015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solidFill>
                  <a:srgbClr val="005187"/>
                </a:solidFill>
                <a:latin typeface="+mj-lt"/>
                <a:cs typeface="Calibri" panose="020F0502020204030204"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rgbClr val="005187"/>
                </a:solidFill>
                <a:latin typeface="+mj-lt"/>
                <a:cs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7" name="Slide Number Placeholder 7">
            <a:extLst>
              <a:ext uri="{FF2B5EF4-FFF2-40B4-BE49-F238E27FC236}">
                <a16:creationId xmlns:a16="http://schemas.microsoft.com/office/drawing/2014/main" id="{F9F97502-A41B-4D78-85F0-4FFCE70A9E2E}"/>
              </a:ext>
            </a:extLst>
          </p:cNvPr>
          <p:cNvSpPr>
            <a:spLocks noGrp="1" noChangeArrowheads="1"/>
          </p:cNvSpPr>
          <p:nvPr>
            <p:ph type="sldNum" sz="quarter" idx="4"/>
          </p:nvPr>
        </p:nvSpPr>
        <p:spPr>
          <a:xfrm>
            <a:off x="9441271" y="6530877"/>
            <a:ext cx="2540000" cy="278561"/>
          </a:xfrm>
          <a:prstGeom prst="rect">
            <a:avLst/>
          </a:prstGeom>
        </p:spPr>
        <p:txBody>
          <a:bodyPr anchor="ctr"/>
          <a:lstStyle>
            <a:lvl1pPr algn="r">
              <a:defRPr smtClean="0">
                <a:solidFill>
                  <a:schemeClr val="bg1">
                    <a:lumMod val="85000"/>
                  </a:schemeClr>
                </a:solidFill>
              </a:defRPr>
            </a:lvl1pPr>
          </a:lstStyle>
          <a:p>
            <a:fld id="{12C80C7B-1DE2-4FD7-9AB9-740667D82627}" type="slidenum">
              <a:rPr lang="en-US" smtClean="0"/>
              <a:pPr/>
              <a:t>‹#›</a:t>
            </a:fld>
            <a:endParaRPr lang="en-US"/>
          </a:p>
        </p:txBody>
      </p:sp>
    </p:spTree>
    <p:extLst>
      <p:ext uri="{BB962C8B-B14F-4D97-AF65-F5344CB8AC3E}">
        <p14:creationId xmlns:p14="http://schemas.microsoft.com/office/powerpoint/2010/main" val="1945320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14400" y="1593111"/>
            <a:ext cx="5080000" cy="3429000"/>
          </a:xfrm>
          <a:prstGeom prst="rect">
            <a:avLst/>
          </a:prstGeom>
        </p:spPr>
        <p:txBody>
          <a:bodyPr/>
          <a:lstStyle>
            <a:lvl1pPr>
              <a:defRPr sz="2400">
                <a:solidFill>
                  <a:srgbClr val="005187"/>
                </a:solidFill>
                <a:latin typeface="+mj-lt"/>
                <a:cs typeface="Calibri" panose="020F0502020204030204" pitchFamily="34" charset="0"/>
              </a:defRPr>
            </a:lvl1pPr>
            <a:lvl2pPr>
              <a:defRPr sz="2000">
                <a:solidFill>
                  <a:srgbClr val="005187"/>
                </a:solidFill>
                <a:latin typeface="+mj-lt"/>
                <a:cs typeface="Calibri" panose="020F0502020204030204" pitchFamily="34" charset="0"/>
              </a:defRPr>
            </a:lvl2pPr>
            <a:lvl3pPr>
              <a:defRPr sz="1800">
                <a:solidFill>
                  <a:srgbClr val="005187"/>
                </a:solidFill>
                <a:latin typeface="+mj-lt"/>
                <a:cs typeface="Calibri" panose="020F0502020204030204" pitchFamily="34" charset="0"/>
              </a:defRPr>
            </a:lvl3pPr>
            <a:lvl4pPr>
              <a:defRPr sz="1600">
                <a:solidFill>
                  <a:srgbClr val="005187"/>
                </a:solidFill>
                <a:latin typeface="+mj-lt"/>
                <a:cs typeface="Calibri" panose="020F0502020204030204" pitchFamily="34" charset="0"/>
              </a:defRPr>
            </a:lvl4pPr>
            <a:lvl5pPr>
              <a:defRPr sz="1600">
                <a:solidFill>
                  <a:srgbClr val="005187"/>
                </a:solidFill>
                <a:latin typeface="+mj-lt"/>
                <a:cs typeface="Calibri" panose="020F05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93111"/>
            <a:ext cx="5080000" cy="3429000"/>
          </a:xfrm>
          <a:prstGeom prst="rect">
            <a:avLst/>
          </a:prstGeom>
        </p:spPr>
        <p:txBody>
          <a:bodyPr/>
          <a:lstStyle>
            <a:lvl1pPr>
              <a:defRPr sz="2400">
                <a:solidFill>
                  <a:srgbClr val="005187"/>
                </a:solidFill>
                <a:latin typeface="+mj-lt"/>
                <a:cs typeface="Calibri" panose="020F0502020204030204" pitchFamily="34" charset="0"/>
              </a:defRPr>
            </a:lvl1pPr>
            <a:lvl2pPr>
              <a:defRPr sz="2000">
                <a:solidFill>
                  <a:srgbClr val="005187"/>
                </a:solidFill>
                <a:latin typeface="+mj-lt"/>
                <a:cs typeface="Calibri" panose="020F0502020204030204" pitchFamily="34" charset="0"/>
              </a:defRPr>
            </a:lvl2pPr>
            <a:lvl3pPr>
              <a:defRPr sz="1800">
                <a:solidFill>
                  <a:srgbClr val="005187"/>
                </a:solidFill>
                <a:latin typeface="+mj-lt"/>
                <a:cs typeface="Calibri" panose="020F0502020204030204" pitchFamily="34" charset="0"/>
              </a:defRPr>
            </a:lvl3pPr>
            <a:lvl4pPr>
              <a:defRPr sz="1600">
                <a:solidFill>
                  <a:srgbClr val="005187"/>
                </a:solidFill>
                <a:latin typeface="+mj-lt"/>
                <a:cs typeface="Calibri" panose="020F0502020204030204" pitchFamily="34" charset="0"/>
              </a:defRPr>
            </a:lvl4pPr>
            <a:lvl5pPr>
              <a:defRPr sz="1600">
                <a:solidFill>
                  <a:srgbClr val="005187"/>
                </a:solidFill>
                <a:latin typeface="+mj-lt"/>
                <a:cs typeface="Calibri" panose="020F050202020403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2">
            <a:extLst>
              <a:ext uri="{FF2B5EF4-FFF2-40B4-BE49-F238E27FC236}">
                <a16:creationId xmlns:a16="http://schemas.microsoft.com/office/drawing/2014/main" id="{9CB21E94-80AB-47AA-9898-6D3F278B80CB}"/>
              </a:ext>
            </a:extLst>
          </p:cNvPr>
          <p:cNvSpPr>
            <a:spLocks noGrp="1" noChangeArrowheads="1"/>
          </p:cNvSpPr>
          <p:nvPr>
            <p:ph type="title"/>
          </p:nvPr>
        </p:nvSpPr>
        <p:spPr bwMode="auto">
          <a:xfrm>
            <a:off x="914400" y="181055"/>
            <a:ext cx="10363200" cy="695790"/>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lvl1pPr>
              <a:defRPr sz="3200">
                <a:solidFill>
                  <a:srgbClr val="005187"/>
                </a:solidFill>
                <a:effectLst/>
                <a:latin typeface="+mj-lt"/>
                <a:cs typeface="Calibri" panose="020F0502020204030204" pitchFamily="34" charset="0"/>
              </a:defRPr>
            </a:lvl1pPr>
          </a:lstStyle>
          <a:p>
            <a:pPr lvl="0"/>
            <a:r>
              <a:rPr lang="en-US"/>
              <a:t>Click to edit Master title style</a:t>
            </a:r>
          </a:p>
        </p:txBody>
      </p:sp>
      <p:sp>
        <p:nvSpPr>
          <p:cNvPr id="12" name="Slide Number Placeholder 7">
            <a:extLst>
              <a:ext uri="{FF2B5EF4-FFF2-40B4-BE49-F238E27FC236}">
                <a16:creationId xmlns:a16="http://schemas.microsoft.com/office/drawing/2014/main" id="{A5FEC377-077B-4739-9A39-D6FA51FA6E8D}"/>
              </a:ext>
            </a:extLst>
          </p:cNvPr>
          <p:cNvSpPr>
            <a:spLocks noGrp="1" noChangeArrowheads="1"/>
          </p:cNvSpPr>
          <p:nvPr>
            <p:ph type="sldNum" sz="quarter" idx="4"/>
          </p:nvPr>
        </p:nvSpPr>
        <p:spPr>
          <a:xfrm>
            <a:off x="9441271" y="6530877"/>
            <a:ext cx="2540000" cy="278561"/>
          </a:xfrm>
          <a:prstGeom prst="rect">
            <a:avLst/>
          </a:prstGeom>
        </p:spPr>
        <p:txBody>
          <a:bodyPr anchor="ctr"/>
          <a:lstStyle>
            <a:lvl1pPr algn="r">
              <a:defRPr smtClean="0">
                <a:solidFill>
                  <a:schemeClr val="bg1">
                    <a:lumMod val="85000"/>
                  </a:schemeClr>
                </a:solidFill>
              </a:defRPr>
            </a:lvl1pPr>
          </a:lstStyle>
          <a:p>
            <a:fld id="{12C80C7B-1DE2-4FD7-9AB9-740667D82627}" type="slidenum">
              <a:rPr lang="en-US" smtClean="0"/>
              <a:pPr/>
              <a:t>‹#›</a:t>
            </a:fld>
            <a:endParaRPr lang="en-US"/>
          </a:p>
        </p:txBody>
      </p:sp>
    </p:spTree>
    <p:extLst>
      <p:ext uri="{BB962C8B-B14F-4D97-AF65-F5344CB8AC3E}">
        <p14:creationId xmlns:p14="http://schemas.microsoft.com/office/powerpoint/2010/main" val="1149558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0788B4B-6669-450A-A54E-9886904F67E1}"/>
              </a:ext>
            </a:extLst>
          </p:cNvPr>
          <p:cNvSpPr>
            <a:spLocks noGrp="1" noChangeArrowheads="1"/>
          </p:cNvSpPr>
          <p:nvPr>
            <p:ph type="title"/>
          </p:nvPr>
        </p:nvSpPr>
        <p:spPr bwMode="auto">
          <a:xfrm>
            <a:off x="914400" y="181055"/>
            <a:ext cx="10363200" cy="695790"/>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lvl1pPr>
              <a:defRPr sz="3600">
                <a:solidFill>
                  <a:srgbClr val="005187"/>
                </a:solidFill>
                <a:effectLst/>
                <a:latin typeface="Calibri" panose="020F0502020204030204" pitchFamily="34" charset="0"/>
                <a:cs typeface="Calibri" panose="020F0502020204030204" pitchFamily="34" charset="0"/>
              </a:defRPr>
            </a:lvl1pPr>
          </a:lstStyle>
          <a:p>
            <a:pPr lvl="0"/>
            <a:r>
              <a:rPr lang="en-US"/>
              <a:t>Click to edit Master title style</a:t>
            </a:r>
          </a:p>
        </p:txBody>
      </p:sp>
      <p:sp>
        <p:nvSpPr>
          <p:cNvPr id="10" name="Slide Number Placeholder 7">
            <a:extLst>
              <a:ext uri="{FF2B5EF4-FFF2-40B4-BE49-F238E27FC236}">
                <a16:creationId xmlns:a16="http://schemas.microsoft.com/office/drawing/2014/main" id="{E8602775-A737-42CC-9249-60E75128AA68}"/>
              </a:ext>
            </a:extLst>
          </p:cNvPr>
          <p:cNvSpPr>
            <a:spLocks noGrp="1" noChangeArrowheads="1"/>
          </p:cNvSpPr>
          <p:nvPr>
            <p:ph type="sldNum" sz="quarter" idx="4"/>
          </p:nvPr>
        </p:nvSpPr>
        <p:spPr>
          <a:xfrm>
            <a:off x="9441271" y="6530877"/>
            <a:ext cx="2540000" cy="278561"/>
          </a:xfrm>
          <a:prstGeom prst="rect">
            <a:avLst/>
          </a:prstGeom>
        </p:spPr>
        <p:txBody>
          <a:bodyPr anchor="ctr"/>
          <a:lstStyle>
            <a:lvl1pPr algn="r">
              <a:defRPr smtClean="0">
                <a:solidFill>
                  <a:schemeClr val="bg1">
                    <a:lumMod val="85000"/>
                  </a:schemeClr>
                </a:solidFill>
              </a:defRPr>
            </a:lvl1pPr>
          </a:lstStyle>
          <a:p>
            <a:fld id="{12C80C7B-1DE2-4FD7-9AB9-740667D82627}" type="slidenum">
              <a:rPr lang="en-US" smtClean="0"/>
              <a:pPr/>
              <a:t>‹#›</a:t>
            </a:fld>
            <a:endParaRPr lang="en-US"/>
          </a:p>
        </p:txBody>
      </p:sp>
    </p:spTree>
    <p:extLst>
      <p:ext uri="{BB962C8B-B14F-4D97-AF65-F5344CB8AC3E}">
        <p14:creationId xmlns:p14="http://schemas.microsoft.com/office/powerpoint/2010/main" val="2107603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807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FD44920-C4C3-44A1-910A-7786CB184B1A}"/>
              </a:ext>
            </a:extLst>
          </p:cNvPr>
          <p:cNvSpPr/>
          <p:nvPr userDrawn="1"/>
        </p:nvSpPr>
        <p:spPr bwMode="auto">
          <a:xfrm>
            <a:off x="0" y="6482316"/>
            <a:ext cx="12192000" cy="375684"/>
          </a:xfrm>
          <a:prstGeom prst="rect">
            <a:avLst/>
          </a:prstGeom>
          <a:solidFill>
            <a:srgbClr val="003C6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28" name="Rectangle 27">
            <a:extLst>
              <a:ext uri="{FF2B5EF4-FFF2-40B4-BE49-F238E27FC236}">
                <a16:creationId xmlns:a16="http://schemas.microsoft.com/office/drawing/2014/main" id="{6D5EF3BE-9588-45A7-A7D6-80A477B6364A}"/>
              </a:ext>
            </a:extLst>
          </p:cNvPr>
          <p:cNvSpPr/>
          <p:nvPr userDrawn="1"/>
        </p:nvSpPr>
        <p:spPr bwMode="auto">
          <a:xfrm>
            <a:off x="0" y="6530608"/>
            <a:ext cx="12192000" cy="264384"/>
          </a:xfrm>
          <a:prstGeom prst="rect">
            <a:avLst/>
          </a:prstGeom>
          <a:solidFill>
            <a:srgbClr val="00518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29" name="Slide Number Placeholder 7">
            <a:extLst>
              <a:ext uri="{FF2B5EF4-FFF2-40B4-BE49-F238E27FC236}">
                <a16:creationId xmlns:a16="http://schemas.microsoft.com/office/drawing/2014/main" id="{9949F6B3-B4EA-45D4-8ACC-4D777C80868D}"/>
              </a:ext>
            </a:extLst>
          </p:cNvPr>
          <p:cNvSpPr>
            <a:spLocks noGrp="1" noChangeArrowheads="1"/>
          </p:cNvSpPr>
          <p:nvPr>
            <p:ph type="sldNum" sz="quarter" idx="4"/>
          </p:nvPr>
        </p:nvSpPr>
        <p:spPr>
          <a:xfrm>
            <a:off x="9441271" y="6523520"/>
            <a:ext cx="2540000" cy="278561"/>
          </a:xfrm>
          <a:prstGeom prst="rect">
            <a:avLst/>
          </a:prstGeom>
        </p:spPr>
        <p:txBody>
          <a:bodyPr anchor="ctr"/>
          <a:lstStyle>
            <a:lvl1pPr algn="r">
              <a:defRPr sz="1400" smtClean="0">
                <a:solidFill>
                  <a:schemeClr val="bg1">
                    <a:lumMod val="85000"/>
                  </a:schemeClr>
                </a:solidFill>
              </a:defRPr>
            </a:lvl1pPr>
          </a:lstStyle>
          <a:p>
            <a:fld id="{12C80C7B-1DE2-4FD7-9AB9-740667D82627}" type="slidenum">
              <a:rPr lang="en-US" smtClean="0"/>
              <a:pPr/>
              <a:t>‹#›</a:t>
            </a:fld>
            <a:endParaRPr lang="en-US"/>
          </a:p>
        </p:txBody>
      </p:sp>
      <p:sp>
        <p:nvSpPr>
          <p:cNvPr id="30" name="Rectangle 6">
            <a:extLst>
              <a:ext uri="{FF2B5EF4-FFF2-40B4-BE49-F238E27FC236}">
                <a16:creationId xmlns:a16="http://schemas.microsoft.com/office/drawing/2014/main" id="{84533B49-D85E-4621-8259-45651D94879E}"/>
              </a:ext>
            </a:extLst>
          </p:cNvPr>
          <p:cNvSpPr txBox="1">
            <a:spLocks noChangeArrowheads="1"/>
          </p:cNvSpPr>
          <p:nvPr userDrawn="1"/>
        </p:nvSpPr>
        <p:spPr bwMode="auto">
          <a:xfrm>
            <a:off x="3556000" y="6434200"/>
            <a:ext cx="50800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lumMod val="85000"/>
                  </a:schemeClr>
                </a:solidFill>
                <a:effectLst/>
                <a:uLnTx/>
                <a:uFillTx/>
                <a:latin typeface="+mn-lt"/>
                <a:ea typeface="+mn-ea"/>
                <a:cs typeface="+mn-cs"/>
              </a:rPr>
              <a:t>Office of Research and Development</a:t>
            </a:r>
          </a:p>
        </p:txBody>
      </p:sp>
      <p:cxnSp>
        <p:nvCxnSpPr>
          <p:cNvPr id="31" name="Straight Connector 30">
            <a:extLst>
              <a:ext uri="{FF2B5EF4-FFF2-40B4-BE49-F238E27FC236}">
                <a16:creationId xmlns:a16="http://schemas.microsoft.com/office/drawing/2014/main" id="{6E6E921B-E963-4006-BA99-13382646CD50}"/>
              </a:ext>
            </a:extLst>
          </p:cNvPr>
          <p:cNvCxnSpPr/>
          <p:nvPr userDrawn="1"/>
        </p:nvCxnSpPr>
        <p:spPr bwMode="auto">
          <a:xfrm>
            <a:off x="0" y="654041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4E8BA0A-627D-49CF-98EC-C02BB1EB7EC3}"/>
              </a:ext>
            </a:extLst>
          </p:cNvPr>
          <p:cNvCxnSpPr/>
          <p:nvPr userDrawn="1"/>
        </p:nvCxnSpPr>
        <p:spPr bwMode="auto">
          <a:xfrm>
            <a:off x="0" y="679697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33" name="Picture 32" descr="Logo&#10;&#10;Description automatically generated">
            <a:extLst>
              <a:ext uri="{FF2B5EF4-FFF2-40B4-BE49-F238E27FC236}">
                <a16:creationId xmlns:a16="http://schemas.microsoft.com/office/drawing/2014/main" id="{EFE62E49-9CDB-4F73-9EDC-6E3F7D22F6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0729" y="6524426"/>
            <a:ext cx="691871" cy="276748"/>
          </a:xfrm>
          <a:prstGeom prst="rect">
            <a:avLst/>
          </a:prstGeom>
        </p:spPr>
      </p:pic>
    </p:spTree>
    <p:extLst>
      <p:ext uri="{BB962C8B-B14F-4D97-AF65-F5344CB8AC3E}">
        <p14:creationId xmlns:p14="http://schemas.microsoft.com/office/powerpoint/2010/main" val="1543782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solidFill>
                  <a:srgbClr val="005187"/>
                </a:solidFill>
                <a:latin typeface="Calibri" panose="020F0502020204030204" pitchFamily="34" charset="0"/>
                <a:cs typeface="Calibri" panose="020F0502020204030204" pitchFamily="34" charset="0"/>
              </a:defRPr>
            </a:lvl1pPr>
          </a:lstStyle>
          <a:p>
            <a:r>
              <a:rPr lang="en-US"/>
              <a:t>Click to edit Master title style</a:t>
            </a:r>
          </a:p>
        </p:txBody>
      </p:sp>
      <p:sp>
        <p:nvSpPr>
          <p:cNvPr id="3" name="Picture Placeholder 2"/>
          <p:cNvSpPr>
            <a:spLocks noGrp="1"/>
          </p:cNvSpPr>
          <p:nvPr>
            <p:ph type="pic" idx="1"/>
          </p:nvPr>
        </p:nvSpPr>
        <p:spPr>
          <a:xfrm>
            <a:off x="2389717" y="1295399"/>
            <a:ext cx="7315200" cy="3432175"/>
          </a:xfrm>
          <a:prstGeom prst="rect">
            <a:avLst/>
          </a:prstGeom>
        </p:spPr>
        <p:txBody>
          <a:bodyPr/>
          <a:lstStyle>
            <a:lvl1pPr marL="0" indent="0">
              <a:buNone/>
              <a:defRPr sz="3200">
                <a:solidFill>
                  <a:srgbClr val="005187"/>
                </a:solidFill>
                <a:latin typeface="Calibri" panose="020F0502020204030204" pitchFamily="34" charset="0"/>
                <a:cs typeface="Calibri" panose="020F05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solidFill>
                  <a:srgbClr val="005187"/>
                </a:solidFill>
                <a:latin typeface="Calibri" panose="020F0502020204030204" pitchFamily="34" charset="0"/>
                <a:cs typeface="Calibri" panose="020F0502020204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7">
            <a:extLst>
              <a:ext uri="{FF2B5EF4-FFF2-40B4-BE49-F238E27FC236}">
                <a16:creationId xmlns:a16="http://schemas.microsoft.com/office/drawing/2014/main" id="{4F90FCDA-2194-4EF3-8F80-9217200B9FF1}"/>
              </a:ext>
            </a:extLst>
          </p:cNvPr>
          <p:cNvSpPr>
            <a:spLocks noGrp="1" noChangeArrowheads="1"/>
          </p:cNvSpPr>
          <p:nvPr>
            <p:ph type="sldNum" sz="quarter" idx="4"/>
          </p:nvPr>
        </p:nvSpPr>
        <p:spPr>
          <a:xfrm>
            <a:off x="9441271" y="6530877"/>
            <a:ext cx="2540000" cy="278561"/>
          </a:xfrm>
          <a:prstGeom prst="rect">
            <a:avLst/>
          </a:prstGeom>
        </p:spPr>
        <p:txBody>
          <a:bodyPr anchor="ctr"/>
          <a:lstStyle>
            <a:lvl1pPr algn="r">
              <a:defRPr smtClean="0">
                <a:solidFill>
                  <a:schemeClr val="bg1">
                    <a:lumMod val="85000"/>
                  </a:schemeClr>
                </a:solidFill>
              </a:defRPr>
            </a:lvl1pPr>
          </a:lstStyle>
          <a:p>
            <a:fld id="{12C80C7B-1DE2-4FD7-9AB9-740667D82627}" type="slidenum">
              <a:rPr lang="en-US" smtClean="0"/>
              <a:pPr/>
              <a:t>‹#›</a:t>
            </a:fld>
            <a:endParaRPr lang="en-US"/>
          </a:p>
        </p:txBody>
      </p:sp>
    </p:spTree>
    <p:extLst>
      <p:ext uri="{BB962C8B-B14F-4D97-AF65-F5344CB8AC3E}">
        <p14:creationId xmlns:p14="http://schemas.microsoft.com/office/powerpoint/2010/main" val="1387646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A448D51-0AED-431B-8E58-959EB943FAA8}"/>
              </a:ext>
            </a:extLst>
          </p:cNvPr>
          <p:cNvSpPr/>
          <p:nvPr userDrawn="1"/>
        </p:nvSpPr>
        <p:spPr bwMode="auto">
          <a:xfrm>
            <a:off x="0" y="6482316"/>
            <a:ext cx="12192000" cy="375684"/>
          </a:xfrm>
          <a:prstGeom prst="rect">
            <a:avLst/>
          </a:prstGeom>
          <a:solidFill>
            <a:srgbClr val="003C6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30" name="Rectangle 29">
            <a:extLst>
              <a:ext uri="{FF2B5EF4-FFF2-40B4-BE49-F238E27FC236}">
                <a16:creationId xmlns:a16="http://schemas.microsoft.com/office/drawing/2014/main" id="{A5317E0C-113B-4986-B136-62836E11CC95}"/>
              </a:ext>
            </a:extLst>
          </p:cNvPr>
          <p:cNvSpPr/>
          <p:nvPr userDrawn="1"/>
        </p:nvSpPr>
        <p:spPr bwMode="auto">
          <a:xfrm>
            <a:off x="0" y="6530608"/>
            <a:ext cx="12192000" cy="264384"/>
          </a:xfrm>
          <a:prstGeom prst="rect">
            <a:avLst/>
          </a:prstGeom>
          <a:solidFill>
            <a:srgbClr val="005187"/>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Arial" charset="0"/>
              <a:ea typeface="ＭＳ Ｐゴシック" pitchFamily="84" charset="-128"/>
            </a:endParaRPr>
          </a:p>
        </p:txBody>
      </p:sp>
      <p:sp>
        <p:nvSpPr>
          <p:cNvPr id="31" name="Slide Number Placeholder 7">
            <a:extLst>
              <a:ext uri="{FF2B5EF4-FFF2-40B4-BE49-F238E27FC236}">
                <a16:creationId xmlns:a16="http://schemas.microsoft.com/office/drawing/2014/main" id="{DD1F5DE9-3CEE-41A4-BB8F-7D4E8077EC5F}"/>
              </a:ext>
            </a:extLst>
          </p:cNvPr>
          <p:cNvSpPr>
            <a:spLocks noGrp="1" noChangeArrowheads="1"/>
          </p:cNvSpPr>
          <p:nvPr>
            <p:ph type="sldNum" sz="quarter" idx="4"/>
          </p:nvPr>
        </p:nvSpPr>
        <p:spPr>
          <a:xfrm>
            <a:off x="9441271" y="6523520"/>
            <a:ext cx="2540000" cy="278561"/>
          </a:xfrm>
          <a:prstGeom prst="rect">
            <a:avLst/>
          </a:prstGeom>
        </p:spPr>
        <p:txBody>
          <a:bodyPr anchor="ctr"/>
          <a:lstStyle>
            <a:lvl1pPr algn="r">
              <a:defRPr sz="1400" smtClean="0">
                <a:solidFill>
                  <a:schemeClr val="bg1">
                    <a:lumMod val="85000"/>
                  </a:schemeClr>
                </a:solidFill>
              </a:defRPr>
            </a:lvl1pPr>
          </a:lstStyle>
          <a:p>
            <a:fld id="{12C80C7B-1DE2-4FD7-9AB9-740667D82627}" type="slidenum">
              <a:rPr lang="en-US" smtClean="0"/>
              <a:pPr/>
              <a:t>‹#›</a:t>
            </a:fld>
            <a:endParaRPr lang="en-US"/>
          </a:p>
        </p:txBody>
      </p:sp>
      <p:sp>
        <p:nvSpPr>
          <p:cNvPr id="32" name="Rectangle 6">
            <a:extLst>
              <a:ext uri="{FF2B5EF4-FFF2-40B4-BE49-F238E27FC236}">
                <a16:creationId xmlns:a16="http://schemas.microsoft.com/office/drawing/2014/main" id="{1875CE88-DA38-434B-824D-C76357471880}"/>
              </a:ext>
            </a:extLst>
          </p:cNvPr>
          <p:cNvSpPr txBox="1">
            <a:spLocks noChangeArrowheads="1"/>
          </p:cNvSpPr>
          <p:nvPr userDrawn="1"/>
        </p:nvSpPr>
        <p:spPr bwMode="auto">
          <a:xfrm>
            <a:off x="3556000" y="6434200"/>
            <a:ext cx="50800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lumMod val="85000"/>
                  </a:schemeClr>
                </a:solidFill>
                <a:effectLst/>
                <a:uLnTx/>
                <a:uFillTx/>
                <a:latin typeface="+mn-lt"/>
                <a:ea typeface="+mn-ea"/>
                <a:cs typeface="+mn-cs"/>
              </a:rPr>
              <a:t>Office of Research and Development</a:t>
            </a:r>
          </a:p>
        </p:txBody>
      </p:sp>
      <p:cxnSp>
        <p:nvCxnSpPr>
          <p:cNvPr id="33" name="Straight Connector 32">
            <a:extLst>
              <a:ext uri="{FF2B5EF4-FFF2-40B4-BE49-F238E27FC236}">
                <a16:creationId xmlns:a16="http://schemas.microsoft.com/office/drawing/2014/main" id="{944B1F5E-DC86-481F-82F6-7AA8004B68B1}"/>
              </a:ext>
            </a:extLst>
          </p:cNvPr>
          <p:cNvCxnSpPr/>
          <p:nvPr userDrawn="1"/>
        </p:nvCxnSpPr>
        <p:spPr bwMode="auto">
          <a:xfrm>
            <a:off x="0" y="654041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D78FA782-A670-4CD2-9FEB-E6D28DA69335}"/>
              </a:ext>
            </a:extLst>
          </p:cNvPr>
          <p:cNvCxnSpPr/>
          <p:nvPr userDrawn="1"/>
        </p:nvCxnSpPr>
        <p:spPr bwMode="auto">
          <a:xfrm>
            <a:off x="0" y="679697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9" name="Rectangle 2"/>
          <p:cNvSpPr>
            <a:spLocks noGrp="1" noChangeArrowheads="1"/>
          </p:cNvSpPr>
          <p:nvPr>
            <p:ph type="title"/>
          </p:nvPr>
        </p:nvSpPr>
        <p:spPr bwMode="auto">
          <a:xfrm>
            <a:off x="762000" y="102437"/>
            <a:ext cx="10363200" cy="842877"/>
          </a:xfrm>
          <a:prstGeom prst="rect">
            <a:avLst/>
          </a:prstGeom>
          <a:noFill/>
          <a:ln w="9525">
            <a:no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 name="Rectangle 3"/>
          <p:cNvSpPr>
            <a:spLocks noGrp="1" noChangeArrowheads="1"/>
          </p:cNvSpPr>
          <p:nvPr>
            <p:ph type="body" idx="1"/>
          </p:nvPr>
        </p:nvSpPr>
        <p:spPr bwMode="auto">
          <a:xfrm>
            <a:off x="762000" y="1447800"/>
            <a:ext cx="10363200"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Picture 27" descr="Logo&#10;&#10;Description automatically generated">
            <a:extLst>
              <a:ext uri="{FF2B5EF4-FFF2-40B4-BE49-F238E27FC236}">
                <a16:creationId xmlns:a16="http://schemas.microsoft.com/office/drawing/2014/main" id="{4AADBB3D-734C-4B29-8646-3B9500868FA9}"/>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210729" y="6524426"/>
            <a:ext cx="691871" cy="276748"/>
          </a:xfrm>
          <a:prstGeom prst="rect">
            <a:avLst/>
          </a:prstGeom>
        </p:spPr>
      </p:pic>
    </p:spTree>
    <p:extLst>
      <p:ext uri="{BB962C8B-B14F-4D97-AF65-F5344CB8AC3E}">
        <p14:creationId xmlns:p14="http://schemas.microsoft.com/office/powerpoint/2010/main" val="8102867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ctr" rtl="0" eaLnBrk="1" fontAlgn="base" hangingPunct="1">
        <a:spcBef>
          <a:spcPct val="0"/>
        </a:spcBef>
        <a:spcAft>
          <a:spcPct val="0"/>
        </a:spcAft>
        <a:defRPr sz="3600" b="1">
          <a:solidFill>
            <a:srgbClr val="005187"/>
          </a:solidFill>
          <a:effectLst/>
          <a:latin typeface="+mj-lt"/>
          <a:ea typeface="+mj-ea"/>
          <a:cs typeface="+mj-cs"/>
        </a:defRPr>
      </a:lvl1pPr>
      <a:lvl2pPr algn="ctr" rtl="0" eaLnBrk="1" fontAlgn="base" hangingPunct="1">
        <a:spcBef>
          <a:spcPct val="0"/>
        </a:spcBef>
        <a:spcAft>
          <a:spcPct val="0"/>
        </a:spcAft>
        <a:defRPr sz="3200">
          <a:solidFill>
            <a:schemeClr val="tx1"/>
          </a:solidFill>
          <a:latin typeface="Arial" charset="0"/>
          <a:ea typeface="ＭＳ Ｐゴシック" pitchFamily="84" charset="-128"/>
        </a:defRPr>
      </a:lvl2pPr>
      <a:lvl3pPr algn="ctr" rtl="0" eaLnBrk="1" fontAlgn="base" hangingPunct="1">
        <a:spcBef>
          <a:spcPct val="0"/>
        </a:spcBef>
        <a:spcAft>
          <a:spcPct val="0"/>
        </a:spcAft>
        <a:defRPr sz="3200">
          <a:solidFill>
            <a:schemeClr val="tx1"/>
          </a:solidFill>
          <a:latin typeface="Arial" charset="0"/>
          <a:ea typeface="ＭＳ Ｐゴシック" pitchFamily="84" charset="-128"/>
        </a:defRPr>
      </a:lvl3pPr>
      <a:lvl4pPr algn="ctr" rtl="0" eaLnBrk="1" fontAlgn="base" hangingPunct="1">
        <a:spcBef>
          <a:spcPct val="0"/>
        </a:spcBef>
        <a:spcAft>
          <a:spcPct val="0"/>
        </a:spcAft>
        <a:defRPr sz="3200">
          <a:solidFill>
            <a:schemeClr val="tx1"/>
          </a:solidFill>
          <a:latin typeface="Arial" charset="0"/>
          <a:ea typeface="ＭＳ Ｐゴシック" pitchFamily="84" charset="-128"/>
        </a:defRPr>
      </a:lvl4pPr>
      <a:lvl5pPr algn="ctr" rtl="0" eaLnBrk="1" fontAlgn="base" hangingPunct="1">
        <a:spcBef>
          <a:spcPct val="0"/>
        </a:spcBef>
        <a:spcAft>
          <a:spcPct val="0"/>
        </a:spcAft>
        <a:defRPr sz="3200">
          <a:solidFill>
            <a:schemeClr val="tx1"/>
          </a:solidFill>
          <a:latin typeface="Arial" charset="0"/>
          <a:ea typeface="ＭＳ Ｐゴシック" pitchFamily="84" charset="-128"/>
        </a:defRPr>
      </a:lvl5pPr>
      <a:lvl6pPr marL="457200" algn="ctr" rtl="0" eaLnBrk="1" fontAlgn="base" hangingPunct="1">
        <a:spcBef>
          <a:spcPct val="0"/>
        </a:spcBef>
        <a:spcAft>
          <a:spcPct val="0"/>
        </a:spcAft>
        <a:defRPr sz="3200">
          <a:solidFill>
            <a:schemeClr val="tx1"/>
          </a:solidFill>
          <a:latin typeface="Arial" charset="0"/>
          <a:ea typeface="ＭＳ Ｐゴシック" pitchFamily="84" charset="-128"/>
        </a:defRPr>
      </a:lvl6pPr>
      <a:lvl7pPr marL="914400" algn="ctr" rtl="0" eaLnBrk="1" fontAlgn="base" hangingPunct="1">
        <a:spcBef>
          <a:spcPct val="0"/>
        </a:spcBef>
        <a:spcAft>
          <a:spcPct val="0"/>
        </a:spcAft>
        <a:defRPr sz="3200">
          <a:solidFill>
            <a:schemeClr val="tx1"/>
          </a:solidFill>
          <a:latin typeface="Arial" charset="0"/>
          <a:ea typeface="ＭＳ Ｐゴシック" pitchFamily="84" charset="-128"/>
        </a:defRPr>
      </a:lvl7pPr>
      <a:lvl8pPr marL="1371600" algn="ctr" rtl="0" eaLnBrk="1" fontAlgn="base" hangingPunct="1">
        <a:spcBef>
          <a:spcPct val="0"/>
        </a:spcBef>
        <a:spcAft>
          <a:spcPct val="0"/>
        </a:spcAft>
        <a:defRPr sz="3200">
          <a:solidFill>
            <a:schemeClr val="tx1"/>
          </a:solidFill>
          <a:latin typeface="Arial" charset="0"/>
          <a:ea typeface="ＭＳ Ｐゴシック" pitchFamily="84" charset="-128"/>
        </a:defRPr>
      </a:lvl8pPr>
      <a:lvl9pPr marL="1828800" algn="ctr" rtl="0" eaLnBrk="1" fontAlgn="base" hangingPunct="1">
        <a:spcBef>
          <a:spcPct val="0"/>
        </a:spcBef>
        <a:spcAft>
          <a:spcPct val="0"/>
        </a:spcAft>
        <a:defRPr sz="3200">
          <a:solidFill>
            <a:schemeClr val="tx1"/>
          </a:solidFill>
          <a:latin typeface="Arial" charset="0"/>
          <a:ea typeface="ＭＳ Ｐゴシック" pitchFamily="84" charset="-128"/>
        </a:defRPr>
      </a:lvl9pPr>
    </p:titleStyle>
    <p:bodyStyle>
      <a:lvl1pPr marL="342900" indent="-342900" algn="l" rtl="0" eaLnBrk="1" fontAlgn="base" hangingPunct="1">
        <a:spcBef>
          <a:spcPct val="20000"/>
        </a:spcBef>
        <a:spcAft>
          <a:spcPct val="0"/>
        </a:spcAft>
        <a:buChar char="•"/>
        <a:defRPr sz="2800">
          <a:solidFill>
            <a:srgbClr val="005187"/>
          </a:solidFill>
          <a:latin typeface="+mj-lt"/>
          <a:ea typeface="+mn-ea"/>
          <a:cs typeface="Calibri" panose="020F0502020204030204" pitchFamily="34" charset="0"/>
        </a:defRPr>
      </a:lvl1pPr>
      <a:lvl2pPr marL="742950" indent="-285750" algn="l" rtl="0" eaLnBrk="1" fontAlgn="base" hangingPunct="1">
        <a:spcBef>
          <a:spcPct val="20000"/>
        </a:spcBef>
        <a:spcAft>
          <a:spcPct val="0"/>
        </a:spcAft>
        <a:buChar char="–"/>
        <a:defRPr sz="2400">
          <a:solidFill>
            <a:srgbClr val="005187"/>
          </a:solidFill>
          <a:latin typeface="+mj-lt"/>
          <a:ea typeface="+mn-ea"/>
          <a:cs typeface="Calibri" panose="020F0502020204030204" pitchFamily="34" charset="0"/>
        </a:defRPr>
      </a:lvl2pPr>
      <a:lvl3pPr marL="1143000" indent="-228600" algn="l" rtl="0" eaLnBrk="1" fontAlgn="base" hangingPunct="1">
        <a:spcBef>
          <a:spcPct val="20000"/>
        </a:spcBef>
        <a:spcAft>
          <a:spcPct val="0"/>
        </a:spcAft>
        <a:buChar char="•"/>
        <a:defRPr sz="2000">
          <a:solidFill>
            <a:srgbClr val="005187"/>
          </a:solidFill>
          <a:latin typeface="+mj-lt"/>
          <a:ea typeface="+mn-ea"/>
          <a:cs typeface="Calibri" panose="020F0502020204030204" pitchFamily="34" charset="0"/>
        </a:defRPr>
      </a:lvl3pPr>
      <a:lvl4pPr marL="1600200" indent="-228600" algn="l" rtl="0" eaLnBrk="1" fontAlgn="base" hangingPunct="1">
        <a:spcBef>
          <a:spcPct val="20000"/>
        </a:spcBef>
        <a:spcAft>
          <a:spcPct val="0"/>
        </a:spcAft>
        <a:buChar char="–"/>
        <a:defRPr>
          <a:solidFill>
            <a:srgbClr val="005187"/>
          </a:solidFill>
          <a:latin typeface="+mj-lt"/>
          <a:ea typeface="+mn-ea"/>
          <a:cs typeface="Calibri" panose="020F0502020204030204" pitchFamily="34" charset="0"/>
        </a:defRPr>
      </a:lvl4pPr>
      <a:lvl5pPr marL="2057400" indent="-228600" algn="l" rtl="0" eaLnBrk="1" fontAlgn="base" hangingPunct="1">
        <a:spcBef>
          <a:spcPct val="20000"/>
        </a:spcBef>
        <a:spcAft>
          <a:spcPct val="0"/>
        </a:spcAft>
        <a:buChar char="»"/>
        <a:defRPr sz="1600">
          <a:solidFill>
            <a:srgbClr val="005187"/>
          </a:solidFill>
          <a:latin typeface="+mj-lt"/>
          <a:ea typeface="+mn-ea"/>
          <a:cs typeface="Calibri" panose="020F0502020204030204" pitchFamily="34" charset="0"/>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E306-466D-4CF4-8B9D-9E6A7E9BEA7F}"/>
              </a:ext>
            </a:extLst>
          </p:cNvPr>
          <p:cNvSpPr>
            <a:spLocks noGrp="1"/>
          </p:cNvSpPr>
          <p:nvPr>
            <p:ph type="ctrTitle"/>
          </p:nvPr>
        </p:nvSpPr>
        <p:spPr/>
        <p:txBody>
          <a:bodyPr/>
          <a:lstStyle/>
          <a:p>
            <a:r>
              <a:rPr lang="en-US" dirty="0"/>
              <a:t>Ongoing Pollinator Research at EPA-ORD</a:t>
            </a:r>
          </a:p>
        </p:txBody>
      </p:sp>
      <p:sp>
        <p:nvSpPr>
          <p:cNvPr id="3" name="Subtitle 2">
            <a:extLst>
              <a:ext uri="{FF2B5EF4-FFF2-40B4-BE49-F238E27FC236}">
                <a16:creationId xmlns:a16="http://schemas.microsoft.com/office/drawing/2014/main" id="{D95CE907-6513-43BA-884B-5F0AFF296C8C}"/>
              </a:ext>
            </a:extLst>
          </p:cNvPr>
          <p:cNvSpPr>
            <a:spLocks noGrp="1"/>
          </p:cNvSpPr>
          <p:nvPr>
            <p:ph type="subTitle" idx="1"/>
          </p:nvPr>
        </p:nvSpPr>
        <p:spPr/>
        <p:txBody>
          <a:bodyPr/>
          <a:lstStyle/>
          <a:p>
            <a:r>
              <a:rPr lang="en-US" dirty="0"/>
              <a:t>Tom Purucker</a:t>
            </a:r>
          </a:p>
          <a:p>
            <a:r>
              <a:rPr lang="en-US" dirty="0"/>
              <a:t>purucker.tom@epa.gov</a:t>
            </a:r>
          </a:p>
        </p:txBody>
      </p:sp>
      <p:sp>
        <p:nvSpPr>
          <p:cNvPr id="4" name="Slide Number Placeholder 3">
            <a:extLst>
              <a:ext uri="{FF2B5EF4-FFF2-40B4-BE49-F238E27FC236}">
                <a16:creationId xmlns:a16="http://schemas.microsoft.com/office/drawing/2014/main" id="{03519E23-98A7-4027-AECE-C45BE498408F}"/>
              </a:ext>
            </a:extLst>
          </p:cNvPr>
          <p:cNvSpPr>
            <a:spLocks noGrp="1"/>
          </p:cNvSpPr>
          <p:nvPr>
            <p:ph type="sldNum" sz="quarter" idx="4"/>
          </p:nvPr>
        </p:nvSpPr>
        <p:spPr/>
        <p:txBody>
          <a:bodyPr/>
          <a:lstStyle/>
          <a:p>
            <a:fld id="{12C80C7B-1DE2-4FD7-9AB9-740667D82627}" type="slidenum">
              <a:rPr lang="en-US" smtClean="0"/>
              <a:pPr/>
              <a:t>1</a:t>
            </a:fld>
            <a:endParaRPr lang="en-US"/>
          </a:p>
        </p:txBody>
      </p:sp>
    </p:spTree>
    <p:extLst>
      <p:ext uri="{BB962C8B-B14F-4D97-AF65-F5344CB8AC3E}">
        <p14:creationId xmlns:p14="http://schemas.microsoft.com/office/powerpoint/2010/main" val="317389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4FC375-6AF0-4BC7-AC9B-708A4B9B9EA0}"/>
              </a:ext>
            </a:extLst>
          </p:cNvPr>
          <p:cNvPicPr>
            <a:picLocks noChangeAspect="1"/>
          </p:cNvPicPr>
          <p:nvPr/>
        </p:nvPicPr>
        <p:blipFill>
          <a:blip r:embed="rId3"/>
          <a:stretch>
            <a:fillRect/>
          </a:stretch>
        </p:blipFill>
        <p:spPr>
          <a:xfrm>
            <a:off x="2626179" y="1253455"/>
            <a:ext cx="9696450" cy="3800475"/>
          </a:xfrm>
          <a:prstGeom prst="rect">
            <a:avLst/>
          </a:prstGeom>
        </p:spPr>
      </p:pic>
      <p:sp>
        <p:nvSpPr>
          <p:cNvPr id="3" name="Title 2">
            <a:extLst>
              <a:ext uri="{FF2B5EF4-FFF2-40B4-BE49-F238E27FC236}">
                <a16:creationId xmlns:a16="http://schemas.microsoft.com/office/drawing/2014/main" id="{6178628A-2157-45B7-9CFA-CA1C10BA83AA}"/>
              </a:ext>
            </a:extLst>
          </p:cNvPr>
          <p:cNvSpPr>
            <a:spLocks noGrp="1"/>
          </p:cNvSpPr>
          <p:nvPr>
            <p:ph type="title"/>
          </p:nvPr>
        </p:nvSpPr>
        <p:spPr>
          <a:xfrm>
            <a:off x="914400" y="-28731"/>
            <a:ext cx="10363200" cy="1238392"/>
          </a:xfrm>
        </p:spPr>
        <p:txBody>
          <a:bodyPr/>
          <a:lstStyle/>
          <a:p>
            <a:r>
              <a:rPr lang="en-US" dirty="0"/>
              <a:t>Described how pesticides impact the nicotinic acetylcholine receptor AOP network </a:t>
            </a:r>
          </a:p>
        </p:txBody>
      </p:sp>
      <p:sp>
        <p:nvSpPr>
          <p:cNvPr id="4" name="Slide Number Placeholder 3">
            <a:extLst>
              <a:ext uri="{FF2B5EF4-FFF2-40B4-BE49-F238E27FC236}">
                <a16:creationId xmlns:a16="http://schemas.microsoft.com/office/drawing/2014/main" id="{D8B3786F-DEE2-4F54-A6F0-6A8CEA1A19D1}"/>
              </a:ext>
            </a:extLst>
          </p:cNvPr>
          <p:cNvSpPr>
            <a:spLocks noGrp="1"/>
          </p:cNvSpPr>
          <p:nvPr>
            <p:ph type="sldNum" sz="quarter" idx="4"/>
          </p:nvPr>
        </p:nvSpPr>
        <p:spPr/>
        <p:txBody>
          <a:bodyPr/>
          <a:lstStyle/>
          <a:p>
            <a:fld id="{12C80C7B-1DE2-4FD7-9AB9-740667D82627}" type="slidenum">
              <a:rPr lang="en-US" smtClean="0"/>
              <a:pPr/>
              <a:t>10</a:t>
            </a:fld>
            <a:endParaRPr lang="en-US"/>
          </a:p>
        </p:txBody>
      </p:sp>
      <p:pic>
        <p:nvPicPr>
          <p:cNvPr id="6" name="Picture 5">
            <a:extLst>
              <a:ext uri="{FF2B5EF4-FFF2-40B4-BE49-F238E27FC236}">
                <a16:creationId xmlns:a16="http://schemas.microsoft.com/office/drawing/2014/main" id="{4F044812-AB82-41D8-9B55-098F79AD07E7}"/>
              </a:ext>
            </a:extLst>
          </p:cNvPr>
          <p:cNvPicPr>
            <a:picLocks noChangeAspect="1"/>
          </p:cNvPicPr>
          <p:nvPr/>
        </p:nvPicPr>
        <p:blipFill>
          <a:blip r:embed="rId4"/>
          <a:stretch>
            <a:fillRect/>
          </a:stretch>
        </p:blipFill>
        <p:spPr>
          <a:xfrm>
            <a:off x="0" y="5009178"/>
            <a:ext cx="3795864" cy="1848822"/>
          </a:xfrm>
          <a:prstGeom prst="rect">
            <a:avLst/>
          </a:prstGeom>
        </p:spPr>
      </p:pic>
      <p:pic>
        <p:nvPicPr>
          <p:cNvPr id="10" name="Picture 9">
            <a:extLst>
              <a:ext uri="{FF2B5EF4-FFF2-40B4-BE49-F238E27FC236}">
                <a16:creationId xmlns:a16="http://schemas.microsoft.com/office/drawing/2014/main" id="{850DB430-7A42-4704-A657-C67B16F0845E}"/>
              </a:ext>
            </a:extLst>
          </p:cNvPr>
          <p:cNvPicPr>
            <a:picLocks noChangeAspect="1"/>
          </p:cNvPicPr>
          <p:nvPr/>
        </p:nvPicPr>
        <p:blipFill>
          <a:blip r:embed="rId5"/>
          <a:stretch>
            <a:fillRect/>
          </a:stretch>
        </p:blipFill>
        <p:spPr>
          <a:xfrm>
            <a:off x="8509289" y="5053451"/>
            <a:ext cx="3682711" cy="1760275"/>
          </a:xfrm>
          <a:prstGeom prst="rect">
            <a:avLst/>
          </a:prstGeom>
        </p:spPr>
      </p:pic>
      <p:sp>
        <p:nvSpPr>
          <p:cNvPr id="11" name="Content Placeholder 2">
            <a:extLst>
              <a:ext uri="{FF2B5EF4-FFF2-40B4-BE49-F238E27FC236}">
                <a16:creationId xmlns:a16="http://schemas.microsoft.com/office/drawing/2014/main" id="{967C3E0E-95CB-46DA-AED7-F626E75655C7}"/>
              </a:ext>
            </a:extLst>
          </p:cNvPr>
          <p:cNvSpPr>
            <a:spLocks noGrp="1"/>
          </p:cNvSpPr>
          <p:nvPr>
            <p:ph idx="1"/>
          </p:nvPr>
        </p:nvSpPr>
        <p:spPr>
          <a:xfrm>
            <a:off x="71865" y="1490527"/>
            <a:ext cx="2731626" cy="2867918"/>
          </a:xfrm>
        </p:spPr>
        <p:txBody>
          <a:bodyPr/>
          <a:lstStyle/>
          <a:p>
            <a:pPr marL="0" indent="0">
              <a:buNone/>
            </a:pPr>
            <a:r>
              <a:rPr lang="en-US" dirty="0"/>
              <a:t>Establishing the mode of action of the pesticide is an important part of the regulatory process.</a:t>
            </a:r>
          </a:p>
        </p:txBody>
      </p:sp>
    </p:spTree>
    <p:extLst>
      <p:ext uri="{BB962C8B-B14F-4D97-AF65-F5344CB8AC3E}">
        <p14:creationId xmlns:p14="http://schemas.microsoft.com/office/powerpoint/2010/main" val="71975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BA883-E943-4AF5-94FA-121C7DA096D9}"/>
              </a:ext>
            </a:extLst>
          </p:cNvPr>
          <p:cNvSpPr>
            <a:spLocks noGrp="1"/>
          </p:cNvSpPr>
          <p:nvPr>
            <p:ph type="title"/>
          </p:nvPr>
        </p:nvSpPr>
        <p:spPr>
          <a:xfrm>
            <a:off x="295835" y="0"/>
            <a:ext cx="5190565" cy="1714687"/>
          </a:xfrm>
        </p:spPr>
        <p:txBody>
          <a:bodyPr>
            <a:normAutofit fontScale="90000"/>
          </a:bodyPr>
          <a:lstStyle/>
          <a:p>
            <a:r>
              <a:rPr lang="en-US" dirty="0"/>
              <a:t>Modified an existing USDA model for colony simulations</a:t>
            </a:r>
          </a:p>
        </p:txBody>
      </p:sp>
      <p:sp>
        <p:nvSpPr>
          <p:cNvPr id="3" name="Content Placeholder 2">
            <a:extLst>
              <a:ext uri="{FF2B5EF4-FFF2-40B4-BE49-F238E27FC236}">
                <a16:creationId xmlns:a16="http://schemas.microsoft.com/office/drawing/2014/main" id="{63053CD7-C0F1-4F9A-A60F-A39CBACA2C94}"/>
              </a:ext>
            </a:extLst>
          </p:cNvPr>
          <p:cNvSpPr>
            <a:spLocks noGrp="1"/>
          </p:cNvSpPr>
          <p:nvPr>
            <p:ph idx="1"/>
          </p:nvPr>
        </p:nvSpPr>
        <p:spPr>
          <a:xfrm>
            <a:off x="112058" y="1613647"/>
            <a:ext cx="4892022" cy="2867918"/>
          </a:xfrm>
        </p:spPr>
        <p:txBody>
          <a:bodyPr/>
          <a:lstStyle/>
          <a:p>
            <a:pPr marL="0" indent="0">
              <a:buNone/>
            </a:pPr>
            <a:r>
              <a:rPr lang="en-US" dirty="0"/>
              <a:t>We have worked with USDA and OPP/EFED scientists to modify an existing colony simulation model (</a:t>
            </a:r>
            <a:r>
              <a:rPr lang="en-US" dirty="0" err="1"/>
              <a:t>Varroapop</a:t>
            </a:r>
            <a:r>
              <a:rPr lang="en-US" dirty="0"/>
              <a:t>) to account for pesticide exposure and risk.</a:t>
            </a:r>
          </a:p>
        </p:txBody>
      </p:sp>
      <p:pic>
        <p:nvPicPr>
          <p:cNvPr id="5" name="Picture 4">
            <a:extLst>
              <a:ext uri="{FF2B5EF4-FFF2-40B4-BE49-F238E27FC236}">
                <a16:creationId xmlns:a16="http://schemas.microsoft.com/office/drawing/2014/main" id="{01B22FE5-F30C-419D-B939-217FC95BECF8}"/>
              </a:ext>
            </a:extLst>
          </p:cNvPr>
          <p:cNvPicPr>
            <a:picLocks noChangeAspect="1"/>
          </p:cNvPicPr>
          <p:nvPr/>
        </p:nvPicPr>
        <p:blipFill>
          <a:blip r:embed="rId3"/>
          <a:stretch>
            <a:fillRect/>
          </a:stretch>
        </p:blipFill>
        <p:spPr>
          <a:xfrm>
            <a:off x="5360510" y="100239"/>
            <a:ext cx="6719433" cy="4569439"/>
          </a:xfrm>
          <a:prstGeom prst="rect">
            <a:avLst/>
          </a:prstGeom>
        </p:spPr>
      </p:pic>
      <p:pic>
        <p:nvPicPr>
          <p:cNvPr id="6" name="Picture 5">
            <a:extLst>
              <a:ext uri="{FF2B5EF4-FFF2-40B4-BE49-F238E27FC236}">
                <a16:creationId xmlns:a16="http://schemas.microsoft.com/office/drawing/2014/main" id="{68C56986-E4A6-49FD-9EE1-818B3D75B0EA}"/>
              </a:ext>
            </a:extLst>
          </p:cNvPr>
          <p:cNvPicPr>
            <a:picLocks noChangeAspect="1"/>
          </p:cNvPicPr>
          <p:nvPr/>
        </p:nvPicPr>
        <p:blipFill>
          <a:blip r:embed="rId4"/>
          <a:stretch>
            <a:fillRect/>
          </a:stretch>
        </p:blipFill>
        <p:spPr>
          <a:xfrm>
            <a:off x="4788553" y="4667250"/>
            <a:ext cx="7115175" cy="2190750"/>
          </a:xfrm>
          <a:prstGeom prst="rect">
            <a:avLst/>
          </a:prstGeom>
        </p:spPr>
      </p:pic>
      <p:pic>
        <p:nvPicPr>
          <p:cNvPr id="7" name="Picture 6">
            <a:extLst>
              <a:ext uri="{FF2B5EF4-FFF2-40B4-BE49-F238E27FC236}">
                <a16:creationId xmlns:a16="http://schemas.microsoft.com/office/drawing/2014/main" id="{51A6E046-A595-4F8E-BFAA-50CB39B8459A}"/>
              </a:ext>
            </a:extLst>
          </p:cNvPr>
          <p:cNvPicPr>
            <a:picLocks noChangeAspect="1"/>
          </p:cNvPicPr>
          <p:nvPr/>
        </p:nvPicPr>
        <p:blipFill>
          <a:blip r:embed="rId5"/>
          <a:stretch>
            <a:fillRect/>
          </a:stretch>
        </p:blipFill>
        <p:spPr>
          <a:xfrm>
            <a:off x="0" y="4937547"/>
            <a:ext cx="3594719" cy="1949156"/>
          </a:xfrm>
          <a:prstGeom prst="rect">
            <a:avLst/>
          </a:prstGeom>
        </p:spPr>
      </p:pic>
    </p:spTree>
    <p:extLst>
      <p:ext uri="{BB962C8B-B14F-4D97-AF65-F5344CB8AC3E}">
        <p14:creationId xmlns:p14="http://schemas.microsoft.com/office/powerpoint/2010/main" val="1346899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712F36-BE09-4564-B00E-BF161176B952}"/>
              </a:ext>
            </a:extLst>
          </p:cNvPr>
          <p:cNvPicPr>
            <a:picLocks noChangeAspect="1"/>
          </p:cNvPicPr>
          <p:nvPr/>
        </p:nvPicPr>
        <p:blipFill>
          <a:blip r:embed="rId3"/>
          <a:stretch>
            <a:fillRect/>
          </a:stretch>
        </p:blipFill>
        <p:spPr>
          <a:xfrm>
            <a:off x="4427479" y="232421"/>
            <a:ext cx="7751457" cy="5191225"/>
          </a:xfrm>
          <a:prstGeom prst="rect">
            <a:avLst/>
          </a:prstGeom>
        </p:spPr>
      </p:pic>
      <p:pic>
        <p:nvPicPr>
          <p:cNvPr id="6" name="Picture 5">
            <a:extLst>
              <a:ext uri="{FF2B5EF4-FFF2-40B4-BE49-F238E27FC236}">
                <a16:creationId xmlns:a16="http://schemas.microsoft.com/office/drawing/2014/main" id="{AAF975DE-B025-4991-9C14-3B7AC97A8879}"/>
              </a:ext>
            </a:extLst>
          </p:cNvPr>
          <p:cNvPicPr>
            <a:picLocks noChangeAspect="1"/>
          </p:cNvPicPr>
          <p:nvPr/>
        </p:nvPicPr>
        <p:blipFill>
          <a:blip r:embed="rId4"/>
          <a:stretch>
            <a:fillRect/>
          </a:stretch>
        </p:blipFill>
        <p:spPr>
          <a:xfrm>
            <a:off x="13064" y="2245340"/>
            <a:ext cx="4531702" cy="3985772"/>
          </a:xfrm>
          <a:prstGeom prst="rect">
            <a:avLst/>
          </a:prstGeom>
        </p:spPr>
      </p:pic>
      <p:sp>
        <p:nvSpPr>
          <p:cNvPr id="2" name="Title 1">
            <a:extLst>
              <a:ext uri="{FF2B5EF4-FFF2-40B4-BE49-F238E27FC236}">
                <a16:creationId xmlns:a16="http://schemas.microsoft.com/office/drawing/2014/main" id="{2ADCD48A-3C6A-447B-9679-5B03A2ACC549}"/>
              </a:ext>
            </a:extLst>
          </p:cNvPr>
          <p:cNvSpPr>
            <a:spLocks noGrp="1"/>
          </p:cNvSpPr>
          <p:nvPr>
            <p:ph type="title"/>
          </p:nvPr>
        </p:nvSpPr>
        <p:spPr>
          <a:xfrm>
            <a:off x="282014" y="215476"/>
            <a:ext cx="4773706" cy="1382212"/>
          </a:xfrm>
        </p:spPr>
        <p:txBody>
          <a:bodyPr>
            <a:normAutofit fontScale="90000"/>
          </a:bodyPr>
          <a:lstStyle/>
          <a:p>
            <a:r>
              <a:rPr lang="en-US" dirty="0"/>
              <a:t>Ran Monte Carlo and sensitivity analyses on the updated model</a:t>
            </a:r>
          </a:p>
        </p:txBody>
      </p:sp>
      <p:pic>
        <p:nvPicPr>
          <p:cNvPr id="5" name="Picture 4">
            <a:extLst>
              <a:ext uri="{FF2B5EF4-FFF2-40B4-BE49-F238E27FC236}">
                <a16:creationId xmlns:a16="http://schemas.microsoft.com/office/drawing/2014/main" id="{36FCD615-9574-4034-9C98-1F5528A97670}"/>
              </a:ext>
            </a:extLst>
          </p:cNvPr>
          <p:cNvPicPr>
            <a:picLocks noChangeAspect="1"/>
          </p:cNvPicPr>
          <p:nvPr/>
        </p:nvPicPr>
        <p:blipFill>
          <a:blip r:embed="rId5"/>
          <a:stretch>
            <a:fillRect/>
          </a:stretch>
        </p:blipFill>
        <p:spPr>
          <a:xfrm>
            <a:off x="4807479" y="5199529"/>
            <a:ext cx="1672605" cy="1658471"/>
          </a:xfrm>
          <a:prstGeom prst="rect">
            <a:avLst/>
          </a:prstGeom>
        </p:spPr>
      </p:pic>
    </p:spTree>
    <p:extLst>
      <p:ext uri="{BB962C8B-B14F-4D97-AF65-F5344CB8AC3E}">
        <p14:creationId xmlns:p14="http://schemas.microsoft.com/office/powerpoint/2010/main" val="302083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37FD6F-EF2B-4FE5-B819-F64FF78E37A9}"/>
              </a:ext>
            </a:extLst>
          </p:cNvPr>
          <p:cNvPicPr>
            <a:picLocks noChangeAspect="1"/>
          </p:cNvPicPr>
          <p:nvPr/>
        </p:nvPicPr>
        <p:blipFill>
          <a:blip r:embed="rId3"/>
          <a:stretch>
            <a:fillRect/>
          </a:stretch>
        </p:blipFill>
        <p:spPr>
          <a:xfrm>
            <a:off x="5321850" y="3184898"/>
            <a:ext cx="6783486" cy="3550024"/>
          </a:xfrm>
          <a:prstGeom prst="rect">
            <a:avLst/>
          </a:prstGeom>
        </p:spPr>
      </p:pic>
      <p:sp>
        <p:nvSpPr>
          <p:cNvPr id="2" name="Title 1">
            <a:extLst>
              <a:ext uri="{FF2B5EF4-FFF2-40B4-BE49-F238E27FC236}">
                <a16:creationId xmlns:a16="http://schemas.microsoft.com/office/drawing/2014/main" id="{00DB4E43-5F47-4AF0-A69D-FFCF4E3DE4A7}"/>
              </a:ext>
            </a:extLst>
          </p:cNvPr>
          <p:cNvSpPr>
            <a:spLocks noGrp="1"/>
          </p:cNvSpPr>
          <p:nvPr>
            <p:ph type="title"/>
          </p:nvPr>
        </p:nvSpPr>
        <p:spPr>
          <a:xfrm>
            <a:off x="84425" y="123078"/>
            <a:ext cx="4263943" cy="3061820"/>
          </a:xfrm>
        </p:spPr>
        <p:txBody>
          <a:bodyPr>
            <a:normAutofit/>
          </a:bodyPr>
          <a:lstStyle/>
          <a:p>
            <a:r>
              <a:rPr lang="en-US" sz="3600" dirty="0"/>
              <a:t>Inferred honey bee toxicity from colony studies</a:t>
            </a:r>
          </a:p>
        </p:txBody>
      </p:sp>
      <p:pic>
        <p:nvPicPr>
          <p:cNvPr id="5" name="Picture 4">
            <a:extLst>
              <a:ext uri="{FF2B5EF4-FFF2-40B4-BE49-F238E27FC236}">
                <a16:creationId xmlns:a16="http://schemas.microsoft.com/office/drawing/2014/main" id="{F2FD9D90-7B83-4D70-8A92-058802FAC3F1}"/>
              </a:ext>
            </a:extLst>
          </p:cNvPr>
          <p:cNvPicPr>
            <a:picLocks noChangeAspect="1"/>
          </p:cNvPicPr>
          <p:nvPr/>
        </p:nvPicPr>
        <p:blipFill>
          <a:blip r:embed="rId4"/>
          <a:stretch>
            <a:fillRect/>
          </a:stretch>
        </p:blipFill>
        <p:spPr>
          <a:xfrm>
            <a:off x="8376199" y="123078"/>
            <a:ext cx="3815801" cy="2617325"/>
          </a:xfrm>
          <a:prstGeom prst="rect">
            <a:avLst/>
          </a:prstGeom>
        </p:spPr>
      </p:pic>
      <p:pic>
        <p:nvPicPr>
          <p:cNvPr id="7" name="Picture 6">
            <a:extLst>
              <a:ext uri="{FF2B5EF4-FFF2-40B4-BE49-F238E27FC236}">
                <a16:creationId xmlns:a16="http://schemas.microsoft.com/office/drawing/2014/main" id="{318D540E-DC78-4A28-AAD4-9396D4565903}"/>
              </a:ext>
            </a:extLst>
          </p:cNvPr>
          <p:cNvPicPr>
            <a:picLocks noChangeAspect="1"/>
          </p:cNvPicPr>
          <p:nvPr/>
        </p:nvPicPr>
        <p:blipFill>
          <a:blip r:embed="rId5"/>
          <a:stretch>
            <a:fillRect/>
          </a:stretch>
        </p:blipFill>
        <p:spPr>
          <a:xfrm>
            <a:off x="4449442" y="123078"/>
            <a:ext cx="4263943" cy="2989057"/>
          </a:xfrm>
          <a:prstGeom prst="rect">
            <a:avLst/>
          </a:prstGeom>
        </p:spPr>
      </p:pic>
      <p:pic>
        <p:nvPicPr>
          <p:cNvPr id="8" name="Picture 7">
            <a:extLst>
              <a:ext uri="{FF2B5EF4-FFF2-40B4-BE49-F238E27FC236}">
                <a16:creationId xmlns:a16="http://schemas.microsoft.com/office/drawing/2014/main" id="{654DC1A2-355D-4FBC-8A32-A0DF0660D903}"/>
              </a:ext>
            </a:extLst>
          </p:cNvPr>
          <p:cNvPicPr>
            <a:picLocks noChangeAspect="1"/>
          </p:cNvPicPr>
          <p:nvPr/>
        </p:nvPicPr>
        <p:blipFill>
          <a:blip r:embed="rId6"/>
          <a:stretch>
            <a:fillRect/>
          </a:stretch>
        </p:blipFill>
        <p:spPr>
          <a:xfrm>
            <a:off x="285169" y="3179771"/>
            <a:ext cx="4063199" cy="2140968"/>
          </a:xfrm>
          <a:prstGeom prst="rect">
            <a:avLst/>
          </a:prstGeom>
        </p:spPr>
      </p:pic>
      <p:pic>
        <p:nvPicPr>
          <p:cNvPr id="9" name="Picture 8">
            <a:extLst>
              <a:ext uri="{FF2B5EF4-FFF2-40B4-BE49-F238E27FC236}">
                <a16:creationId xmlns:a16="http://schemas.microsoft.com/office/drawing/2014/main" id="{8526F6A8-3371-4947-853C-C69398989780}"/>
              </a:ext>
            </a:extLst>
          </p:cNvPr>
          <p:cNvPicPr>
            <a:picLocks noChangeAspect="1"/>
          </p:cNvPicPr>
          <p:nvPr/>
        </p:nvPicPr>
        <p:blipFill>
          <a:blip r:embed="rId7"/>
          <a:stretch>
            <a:fillRect/>
          </a:stretch>
        </p:blipFill>
        <p:spPr>
          <a:xfrm>
            <a:off x="3642618" y="5320739"/>
            <a:ext cx="1613647" cy="1537261"/>
          </a:xfrm>
          <a:prstGeom prst="rect">
            <a:avLst/>
          </a:prstGeom>
        </p:spPr>
      </p:pic>
    </p:spTree>
    <p:extLst>
      <p:ext uri="{BB962C8B-B14F-4D97-AF65-F5344CB8AC3E}">
        <p14:creationId xmlns:p14="http://schemas.microsoft.com/office/powerpoint/2010/main" val="4194433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D5D5C-65FF-4FB2-90B7-EF82F297FDD3}"/>
              </a:ext>
            </a:extLst>
          </p:cNvPr>
          <p:cNvPicPr>
            <a:picLocks noChangeAspect="1"/>
          </p:cNvPicPr>
          <p:nvPr/>
        </p:nvPicPr>
        <p:blipFill>
          <a:blip r:embed="rId3"/>
          <a:stretch>
            <a:fillRect/>
          </a:stretch>
        </p:blipFill>
        <p:spPr>
          <a:xfrm>
            <a:off x="569129" y="682625"/>
            <a:ext cx="11149139" cy="5834716"/>
          </a:xfrm>
          <a:prstGeom prst="rect">
            <a:avLst/>
          </a:prstGeom>
        </p:spPr>
      </p:pic>
    </p:spTree>
    <p:extLst>
      <p:ext uri="{BB962C8B-B14F-4D97-AF65-F5344CB8AC3E}">
        <p14:creationId xmlns:p14="http://schemas.microsoft.com/office/powerpoint/2010/main" val="443448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303A96-0C01-4E37-AE45-CEEAA949A947}"/>
              </a:ext>
            </a:extLst>
          </p:cNvPr>
          <p:cNvPicPr>
            <a:picLocks noChangeAspect="1"/>
          </p:cNvPicPr>
          <p:nvPr/>
        </p:nvPicPr>
        <p:blipFill>
          <a:blip r:embed="rId3"/>
          <a:stretch>
            <a:fillRect/>
          </a:stretch>
        </p:blipFill>
        <p:spPr>
          <a:xfrm>
            <a:off x="74578" y="781436"/>
            <a:ext cx="5354231" cy="3371506"/>
          </a:xfrm>
          <a:prstGeom prst="rect">
            <a:avLst/>
          </a:prstGeom>
        </p:spPr>
      </p:pic>
      <p:sp>
        <p:nvSpPr>
          <p:cNvPr id="2" name="Title 1">
            <a:extLst>
              <a:ext uri="{FF2B5EF4-FFF2-40B4-BE49-F238E27FC236}">
                <a16:creationId xmlns:a16="http://schemas.microsoft.com/office/drawing/2014/main" id="{652BB53E-FB14-4362-B399-31AF1EA9A2E6}"/>
              </a:ext>
            </a:extLst>
          </p:cNvPr>
          <p:cNvSpPr>
            <a:spLocks noGrp="1"/>
          </p:cNvSpPr>
          <p:nvPr>
            <p:ph type="title"/>
          </p:nvPr>
        </p:nvSpPr>
        <p:spPr>
          <a:xfrm>
            <a:off x="838200" y="1"/>
            <a:ext cx="10515600" cy="964642"/>
          </a:xfrm>
        </p:spPr>
        <p:txBody>
          <a:bodyPr/>
          <a:lstStyle/>
          <a:p>
            <a:r>
              <a:rPr lang="en-US" dirty="0"/>
              <a:t>Published the updated honey bee colony code</a:t>
            </a:r>
          </a:p>
        </p:txBody>
      </p:sp>
      <p:pic>
        <p:nvPicPr>
          <p:cNvPr id="5" name="Picture 4">
            <a:extLst>
              <a:ext uri="{FF2B5EF4-FFF2-40B4-BE49-F238E27FC236}">
                <a16:creationId xmlns:a16="http://schemas.microsoft.com/office/drawing/2014/main" id="{93CBED83-3710-4723-9C80-EB41EDAB6A5C}"/>
              </a:ext>
            </a:extLst>
          </p:cNvPr>
          <p:cNvPicPr>
            <a:picLocks noChangeAspect="1"/>
          </p:cNvPicPr>
          <p:nvPr/>
        </p:nvPicPr>
        <p:blipFill>
          <a:blip r:embed="rId4"/>
          <a:stretch>
            <a:fillRect/>
          </a:stretch>
        </p:blipFill>
        <p:spPr>
          <a:xfrm>
            <a:off x="838200" y="4373595"/>
            <a:ext cx="3594719" cy="1949156"/>
          </a:xfrm>
          <a:prstGeom prst="rect">
            <a:avLst/>
          </a:prstGeom>
        </p:spPr>
      </p:pic>
      <p:pic>
        <p:nvPicPr>
          <p:cNvPr id="9" name="Picture 8">
            <a:extLst>
              <a:ext uri="{FF2B5EF4-FFF2-40B4-BE49-F238E27FC236}">
                <a16:creationId xmlns:a16="http://schemas.microsoft.com/office/drawing/2014/main" id="{3E55FA5E-F278-4A34-9F66-6D8CF29B57E0}"/>
              </a:ext>
            </a:extLst>
          </p:cNvPr>
          <p:cNvPicPr>
            <a:picLocks noChangeAspect="1"/>
          </p:cNvPicPr>
          <p:nvPr/>
        </p:nvPicPr>
        <p:blipFill>
          <a:blip r:embed="rId5"/>
          <a:stretch>
            <a:fillRect/>
          </a:stretch>
        </p:blipFill>
        <p:spPr>
          <a:xfrm>
            <a:off x="5428809" y="1325563"/>
            <a:ext cx="6763191" cy="4752054"/>
          </a:xfrm>
          <a:prstGeom prst="rect">
            <a:avLst/>
          </a:prstGeom>
        </p:spPr>
      </p:pic>
    </p:spTree>
    <p:extLst>
      <p:ext uri="{BB962C8B-B14F-4D97-AF65-F5344CB8AC3E}">
        <p14:creationId xmlns:p14="http://schemas.microsoft.com/office/powerpoint/2010/main" val="2028239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8CDA4-1A33-4330-A3DF-01FDF11AC89C}"/>
              </a:ext>
            </a:extLst>
          </p:cNvPr>
          <p:cNvSpPr>
            <a:spLocks noGrp="1"/>
          </p:cNvSpPr>
          <p:nvPr>
            <p:ph type="title"/>
          </p:nvPr>
        </p:nvSpPr>
        <p:spPr>
          <a:xfrm>
            <a:off x="838200" y="1"/>
            <a:ext cx="10515600" cy="723480"/>
          </a:xfrm>
        </p:spPr>
        <p:txBody>
          <a:bodyPr/>
          <a:lstStyle/>
          <a:p>
            <a:pPr algn="ctr"/>
            <a:r>
              <a:rPr lang="en-US" dirty="0">
                <a:latin typeface="Arial" panose="020B0604020202020204" pitchFamily="34" charset="0"/>
                <a:cs typeface="Arial" panose="020B0604020202020204" pitchFamily="34" charset="0"/>
              </a:rPr>
              <a:t>Planned Research</a:t>
            </a:r>
          </a:p>
        </p:txBody>
      </p:sp>
      <p:sp>
        <p:nvSpPr>
          <p:cNvPr id="6" name="Content Placeholder 2">
            <a:extLst>
              <a:ext uri="{FF2B5EF4-FFF2-40B4-BE49-F238E27FC236}">
                <a16:creationId xmlns:a16="http://schemas.microsoft.com/office/drawing/2014/main" id="{DC6A8A8C-9B45-4C28-B9A2-0F91914E400D}"/>
              </a:ext>
            </a:extLst>
          </p:cNvPr>
          <p:cNvSpPr txBox="1">
            <a:spLocks/>
          </p:cNvSpPr>
          <p:nvPr/>
        </p:nvSpPr>
        <p:spPr bwMode="auto">
          <a:xfrm>
            <a:off x="627775" y="1131694"/>
            <a:ext cx="4939284" cy="47485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05187"/>
                </a:solidFill>
                <a:latin typeface="+mj-lt"/>
                <a:ea typeface="+mn-ea"/>
                <a:cs typeface="Calibri" panose="020F0502020204030204" pitchFamily="34" charset="0"/>
              </a:defRPr>
            </a:lvl1pPr>
            <a:lvl2pPr marL="742950" indent="-285750" algn="l" rtl="0" eaLnBrk="1" fontAlgn="base" hangingPunct="1">
              <a:spcBef>
                <a:spcPct val="20000"/>
              </a:spcBef>
              <a:spcAft>
                <a:spcPct val="0"/>
              </a:spcAft>
              <a:buChar char="–"/>
              <a:defRPr sz="2400">
                <a:solidFill>
                  <a:srgbClr val="005187"/>
                </a:solidFill>
                <a:latin typeface="+mj-lt"/>
                <a:ea typeface="+mn-ea"/>
                <a:cs typeface="Calibri" panose="020F0502020204030204" pitchFamily="34" charset="0"/>
              </a:defRPr>
            </a:lvl2pPr>
            <a:lvl3pPr marL="1143000" indent="-228600" algn="l" rtl="0" eaLnBrk="1" fontAlgn="base" hangingPunct="1">
              <a:spcBef>
                <a:spcPct val="20000"/>
              </a:spcBef>
              <a:spcAft>
                <a:spcPct val="0"/>
              </a:spcAft>
              <a:buChar char="•"/>
              <a:defRPr sz="2000">
                <a:solidFill>
                  <a:srgbClr val="005187"/>
                </a:solidFill>
                <a:latin typeface="+mj-lt"/>
                <a:ea typeface="+mn-ea"/>
                <a:cs typeface="Calibri" panose="020F0502020204030204" pitchFamily="34" charset="0"/>
              </a:defRPr>
            </a:lvl3pPr>
            <a:lvl4pPr marL="1600200" indent="-228600" algn="l" rtl="0" eaLnBrk="1" fontAlgn="base" hangingPunct="1">
              <a:spcBef>
                <a:spcPct val="20000"/>
              </a:spcBef>
              <a:spcAft>
                <a:spcPct val="0"/>
              </a:spcAft>
              <a:buChar char="–"/>
              <a:defRPr>
                <a:solidFill>
                  <a:srgbClr val="005187"/>
                </a:solidFill>
                <a:latin typeface="+mj-lt"/>
                <a:ea typeface="+mn-ea"/>
                <a:cs typeface="Calibri" panose="020F0502020204030204" pitchFamily="34" charset="0"/>
              </a:defRPr>
            </a:lvl4pPr>
            <a:lvl5pPr marL="2057400" indent="-228600" algn="l" rtl="0" eaLnBrk="1" fontAlgn="base" hangingPunct="1">
              <a:spcBef>
                <a:spcPct val="20000"/>
              </a:spcBef>
              <a:spcAft>
                <a:spcPct val="0"/>
              </a:spcAft>
              <a:buChar char="»"/>
              <a:defRPr sz="1600">
                <a:solidFill>
                  <a:srgbClr val="005187"/>
                </a:solidFill>
                <a:latin typeface="+mj-lt"/>
                <a:ea typeface="+mn-ea"/>
                <a:cs typeface="Calibri" panose="020F0502020204030204" pitchFamily="34" charset="0"/>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a:lstStyle>
          <a:p>
            <a:pPr marL="0" indent="0">
              <a:buNone/>
            </a:pPr>
            <a:r>
              <a:rPr lang="en-US" kern="0" dirty="0">
                <a:cs typeface="Calibri"/>
              </a:rPr>
              <a:t>Primary focus of recent research has been on honey bees due to pollination services</a:t>
            </a:r>
          </a:p>
          <a:p>
            <a:pPr marL="0" indent="0">
              <a:buNone/>
            </a:pPr>
            <a:r>
              <a:rPr lang="en-US" kern="0" dirty="0">
                <a:cs typeface="Calibri"/>
              </a:rPr>
              <a:t>Explicit goal of current research is to continue that work but also to broaden to non-Apis pollinators (particularly endangered species)</a:t>
            </a:r>
          </a:p>
          <a:p>
            <a:endParaRPr lang="en-US" kern="0" dirty="0"/>
          </a:p>
          <a:p>
            <a:endParaRPr lang="en-US" kern="0" dirty="0"/>
          </a:p>
        </p:txBody>
      </p:sp>
      <p:grpSp>
        <p:nvGrpSpPr>
          <p:cNvPr id="7" name="Group 6">
            <a:extLst>
              <a:ext uri="{FF2B5EF4-FFF2-40B4-BE49-F238E27FC236}">
                <a16:creationId xmlns:a16="http://schemas.microsoft.com/office/drawing/2014/main" id="{1C9C46C0-18A3-478B-8C62-8766B41D9BD5}"/>
              </a:ext>
            </a:extLst>
          </p:cNvPr>
          <p:cNvGrpSpPr/>
          <p:nvPr/>
        </p:nvGrpSpPr>
        <p:grpSpPr>
          <a:xfrm>
            <a:off x="5957459" y="931831"/>
            <a:ext cx="6013081" cy="4948409"/>
            <a:chOff x="5957459" y="931831"/>
            <a:chExt cx="6013081" cy="4948409"/>
          </a:xfrm>
        </p:grpSpPr>
        <p:sp>
          <p:nvSpPr>
            <p:cNvPr id="8" name="Arrow: Left-Right 7">
              <a:extLst>
                <a:ext uri="{FF2B5EF4-FFF2-40B4-BE49-F238E27FC236}">
                  <a16:creationId xmlns:a16="http://schemas.microsoft.com/office/drawing/2014/main" id="{A04E4DF7-41D2-42AD-9A0A-F8D86B757863}"/>
                </a:ext>
              </a:extLst>
            </p:cNvPr>
            <p:cNvSpPr/>
            <p:nvPr/>
          </p:nvSpPr>
          <p:spPr>
            <a:xfrm>
              <a:off x="8977581" y="1627006"/>
              <a:ext cx="598714" cy="1906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pic>
          <p:nvPicPr>
            <p:cNvPr id="9" name="Picture 8">
              <a:extLst>
                <a:ext uri="{FF2B5EF4-FFF2-40B4-BE49-F238E27FC236}">
                  <a16:creationId xmlns:a16="http://schemas.microsoft.com/office/drawing/2014/main" id="{AF4C6F53-EA63-49C7-A326-67F754230A28}"/>
                </a:ext>
              </a:extLst>
            </p:cNvPr>
            <p:cNvPicPr>
              <a:picLocks noChangeAspect="1"/>
            </p:cNvPicPr>
            <p:nvPr/>
          </p:nvPicPr>
          <p:blipFill>
            <a:blip r:embed="rId3"/>
            <a:stretch>
              <a:fillRect/>
            </a:stretch>
          </p:blipFill>
          <p:spPr>
            <a:xfrm>
              <a:off x="6879790" y="960694"/>
              <a:ext cx="1772952" cy="1453309"/>
            </a:xfrm>
            <a:prstGeom prst="rect">
              <a:avLst/>
            </a:prstGeom>
          </p:spPr>
        </p:pic>
        <p:pic>
          <p:nvPicPr>
            <p:cNvPr id="10" name="Picture 9">
              <a:extLst>
                <a:ext uri="{FF2B5EF4-FFF2-40B4-BE49-F238E27FC236}">
                  <a16:creationId xmlns:a16="http://schemas.microsoft.com/office/drawing/2014/main" id="{9B24CABC-0EB2-47D2-B84E-BE321073E433}"/>
                </a:ext>
              </a:extLst>
            </p:cNvPr>
            <p:cNvPicPr>
              <a:picLocks noChangeAspect="1"/>
            </p:cNvPicPr>
            <p:nvPr/>
          </p:nvPicPr>
          <p:blipFill>
            <a:blip r:embed="rId4"/>
            <a:stretch>
              <a:fillRect/>
            </a:stretch>
          </p:blipFill>
          <p:spPr>
            <a:xfrm>
              <a:off x="5957459" y="3007756"/>
              <a:ext cx="3504313" cy="2872484"/>
            </a:xfrm>
            <a:prstGeom prst="rect">
              <a:avLst/>
            </a:prstGeom>
          </p:spPr>
        </p:pic>
        <p:sp>
          <p:nvSpPr>
            <p:cNvPr id="11" name="Arrow: Left-Right 10">
              <a:extLst>
                <a:ext uri="{FF2B5EF4-FFF2-40B4-BE49-F238E27FC236}">
                  <a16:creationId xmlns:a16="http://schemas.microsoft.com/office/drawing/2014/main" id="{CAF3FAA5-5B35-4BDC-B51B-FAE0D02672CF}"/>
                </a:ext>
              </a:extLst>
            </p:cNvPr>
            <p:cNvSpPr/>
            <p:nvPr/>
          </p:nvSpPr>
          <p:spPr>
            <a:xfrm rot="5400000">
              <a:off x="7548798" y="2501509"/>
              <a:ext cx="598714" cy="19065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pic>
          <p:nvPicPr>
            <p:cNvPr id="12" name="Picture 11">
              <a:extLst>
                <a:ext uri="{FF2B5EF4-FFF2-40B4-BE49-F238E27FC236}">
                  <a16:creationId xmlns:a16="http://schemas.microsoft.com/office/drawing/2014/main" id="{E2064C6B-72ED-49B6-8C2B-F546573F6154}"/>
                </a:ext>
              </a:extLst>
            </p:cNvPr>
            <p:cNvPicPr>
              <a:picLocks noChangeAspect="1"/>
            </p:cNvPicPr>
            <p:nvPr/>
          </p:nvPicPr>
          <p:blipFill>
            <a:blip r:embed="rId5"/>
            <a:stretch>
              <a:fillRect/>
            </a:stretch>
          </p:blipFill>
          <p:spPr>
            <a:xfrm>
              <a:off x="9762729" y="931831"/>
              <a:ext cx="2207811" cy="1526453"/>
            </a:xfrm>
            <a:prstGeom prst="rect">
              <a:avLst/>
            </a:prstGeom>
          </p:spPr>
        </p:pic>
        <p:sp>
          <p:nvSpPr>
            <p:cNvPr id="13" name="Arrow: Left-Right 12">
              <a:extLst>
                <a:ext uri="{FF2B5EF4-FFF2-40B4-BE49-F238E27FC236}">
                  <a16:creationId xmlns:a16="http://schemas.microsoft.com/office/drawing/2014/main" id="{78B85B62-F62C-4BA2-836D-6DAEB965117D}"/>
                </a:ext>
              </a:extLst>
            </p:cNvPr>
            <p:cNvSpPr/>
            <p:nvPr/>
          </p:nvSpPr>
          <p:spPr>
            <a:xfrm rot="2411943">
              <a:off x="9009497" y="2912840"/>
              <a:ext cx="784632" cy="1898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pic>
          <p:nvPicPr>
            <p:cNvPr id="14" name="Picture 13">
              <a:extLst>
                <a:ext uri="{FF2B5EF4-FFF2-40B4-BE49-F238E27FC236}">
                  <a16:creationId xmlns:a16="http://schemas.microsoft.com/office/drawing/2014/main" id="{34C52A17-41FE-4E34-93FB-1D1D3E2408B1}"/>
                </a:ext>
              </a:extLst>
            </p:cNvPr>
            <p:cNvPicPr>
              <a:picLocks noChangeAspect="1"/>
            </p:cNvPicPr>
            <p:nvPr/>
          </p:nvPicPr>
          <p:blipFill>
            <a:blip r:embed="rId6"/>
            <a:stretch>
              <a:fillRect/>
            </a:stretch>
          </p:blipFill>
          <p:spPr>
            <a:xfrm>
              <a:off x="9625452" y="3429000"/>
              <a:ext cx="2141673" cy="1982539"/>
            </a:xfrm>
            <a:prstGeom prst="rect">
              <a:avLst/>
            </a:prstGeom>
          </p:spPr>
        </p:pic>
      </p:grpSp>
    </p:spTree>
    <p:extLst>
      <p:ext uri="{BB962C8B-B14F-4D97-AF65-F5344CB8AC3E}">
        <p14:creationId xmlns:p14="http://schemas.microsoft.com/office/powerpoint/2010/main" val="1751645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888A99-C7F2-42D2-B6C6-1D28906D2F1C}"/>
              </a:ext>
            </a:extLst>
          </p:cNvPr>
          <p:cNvSpPr>
            <a:spLocks noGrp="1"/>
          </p:cNvSpPr>
          <p:nvPr>
            <p:ph type="title"/>
          </p:nvPr>
        </p:nvSpPr>
        <p:spPr/>
        <p:txBody>
          <a:bodyPr/>
          <a:lstStyle/>
          <a:p>
            <a:r>
              <a:rPr lang="en-US" dirty="0"/>
              <a:t>Current Research Plan</a:t>
            </a:r>
          </a:p>
        </p:txBody>
      </p:sp>
      <p:sp>
        <p:nvSpPr>
          <p:cNvPr id="4" name="Slide Number Placeholder 3">
            <a:extLst>
              <a:ext uri="{FF2B5EF4-FFF2-40B4-BE49-F238E27FC236}">
                <a16:creationId xmlns:a16="http://schemas.microsoft.com/office/drawing/2014/main" id="{B0DA0885-262B-4092-A89A-8E0FE8AB3CF2}"/>
              </a:ext>
            </a:extLst>
          </p:cNvPr>
          <p:cNvSpPr>
            <a:spLocks noGrp="1"/>
          </p:cNvSpPr>
          <p:nvPr>
            <p:ph type="sldNum" sz="quarter" idx="4"/>
          </p:nvPr>
        </p:nvSpPr>
        <p:spPr/>
        <p:txBody>
          <a:bodyPr/>
          <a:lstStyle/>
          <a:p>
            <a:fld id="{12C80C7B-1DE2-4FD7-9AB9-740667D82627}" type="slidenum">
              <a:rPr lang="en-US" smtClean="0"/>
              <a:pPr/>
              <a:t>17</a:t>
            </a:fld>
            <a:endParaRPr lang="en-US"/>
          </a:p>
        </p:txBody>
      </p:sp>
      <p:sp>
        <p:nvSpPr>
          <p:cNvPr id="5" name="Content Placeholder 2">
            <a:extLst>
              <a:ext uri="{FF2B5EF4-FFF2-40B4-BE49-F238E27FC236}">
                <a16:creationId xmlns:a16="http://schemas.microsoft.com/office/drawing/2014/main" id="{9BAAA471-1AED-40E1-8D39-8121C5757425}"/>
              </a:ext>
            </a:extLst>
          </p:cNvPr>
          <p:cNvSpPr>
            <a:spLocks noGrp="1"/>
          </p:cNvSpPr>
          <p:nvPr>
            <p:ph idx="1"/>
          </p:nvPr>
        </p:nvSpPr>
        <p:spPr>
          <a:xfrm>
            <a:off x="762000" y="1155406"/>
            <a:ext cx="10515600" cy="4760280"/>
          </a:xfrm>
        </p:spPr>
        <p:txBody>
          <a:bodyPr>
            <a:noAutofit/>
          </a:bodyPr>
          <a:lstStyle/>
          <a:p>
            <a:pPr marL="0" indent="0">
              <a:buNone/>
            </a:pPr>
            <a:r>
              <a:rPr lang="en-US" sz="2400" dirty="0">
                <a:solidFill>
                  <a:srgbClr val="333333"/>
                </a:solidFill>
                <a:latin typeface="Arial"/>
                <a:cs typeface="Arial"/>
              </a:rPr>
              <a:t>DESCRIPTION: </a:t>
            </a:r>
            <a:r>
              <a:rPr lang="en-US" sz="2400" b="0" i="0" dirty="0">
                <a:solidFill>
                  <a:srgbClr val="333333"/>
                </a:solidFill>
                <a:effectLst/>
                <a:latin typeface="Arial"/>
                <a:cs typeface="Arial"/>
              </a:rPr>
              <a:t>Pollinator assessments are a key aspect of Agency ecological risk assessments, and </a:t>
            </a:r>
            <a:r>
              <a:rPr lang="en-US" sz="2400" b="0" i="0" dirty="0">
                <a:solidFill>
                  <a:srgbClr val="FF0000"/>
                </a:solidFill>
                <a:effectLst/>
                <a:latin typeface="Arial"/>
                <a:cs typeface="Arial"/>
              </a:rPr>
              <a:t>honey bees continue to be used as a surrogate for other species of bees</a:t>
            </a:r>
            <a:r>
              <a:rPr lang="en-US" sz="2400" b="0" i="0" dirty="0">
                <a:solidFill>
                  <a:srgbClr val="333333"/>
                </a:solidFill>
                <a:effectLst/>
                <a:latin typeface="Arial"/>
                <a:cs typeface="Arial"/>
              </a:rPr>
              <a:t>. A tiered approach using Tier 1 testing and modeling (e.g., the colony simulation model) is proposed to determine the need for additional tier testing. In addition, methods are needed to identify exposure to other species of bees in areas where honey bees are not a suitable surrogate. Furthermore, an examination is needed to </a:t>
            </a:r>
            <a:r>
              <a:rPr lang="en-US" sz="2400" b="0" i="0" dirty="0">
                <a:solidFill>
                  <a:srgbClr val="FF0000"/>
                </a:solidFill>
                <a:effectLst/>
                <a:latin typeface="Arial"/>
                <a:cs typeface="Arial"/>
              </a:rPr>
              <a:t>determine the relative sensitivity/toxicity of honey bees to non-Apis bees, as well as other insect pollinators (e.g., butterflies). </a:t>
            </a:r>
            <a:r>
              <a:rPr lang="en-US" sz="2400" b="0" i="0" dirty="0">
                <a:solidFill>
                  <a:schemeClr val="tx2">
                    <a:lumMod val="75000"/>
                    <a:lumOff val="25000"/>
                  </a:schemeClr>
                </a:solidFill>
                <a:effectLst/>
                <a:latin typeface="Arial"/>
                <a:cs typeface="Arial"/>
              </a:rPr>
              <a:t>Lastly, work under this Output may also include investigation to </a:t>
            </a:r>
            <a:r>
              <a:rPr lang="en-US" sz="2400" b="0" i="0" dirty="0">
                <a:solidFill>
                  <a:srgbClr val="FF0000"/>
                </a:solidFill>
                <a:effectLst/>
                <a:latin typeface="Arial"/>
                <a:cs typeface="Arial"/>
              </a:rPr>
              <a:t>understand potential linkages between declines in pollinators and the impacts to plants covered by the Endangered Species Act</a:t>
            </a:r>
            <a:r>
              <a:rPr lang="en-US" sz="2400" b="0" i="0" dirty="0">
                <a:solidFill>
                  <a:srgbClr val="333333"/>
                </a:solidFill>
                <a:effectLst/>
                <a:latin typeface="Arial"/>
                <a:cs typeface="Arial"/>
              </a:rPr>
              <a:t>.</a:t>
            </a:r>
            <a:endParaRPr lang="en-US" sz="2400" dirty="0">
              <a:latin typeface="Arial"/>
              <a:cs typeface="Arial"/>
            </a:endParaRPr>
          </a:p>
        </p:txBody>
      </p:sp>
    </p:spTree>
    <p:extLst>
      <p:ext uri="{BB962C8B-B14F-4D97-AF65-F5344CB8AC3E}">
        <p14:creationId xmlns:p14="http://schemas.microsoft.com/office/powerpoint/2010/main" val="3557131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33B900-B03B-48F8-BAC6-634BAD4181B5}"/>
              </a:ext>
            </a:extLst>
          </p:cNvPr>
          <p:cNvSpPr>
            <a:spLocks noGrp="1"/>
          </p:cNvSpPr>
          <p:nvPr>
            <p:ph idx="1"/>
          </p:nvPr>
        </p:nvSpPr>
        <p:spPr>
          <a:xfrm>
            <a:off x="914400" y="744352"/>
            <a:ext cx="10363200" cy="5327185"/>
          </a:xfrm>
        </p:spPr>
        <p:txBody>
          <a:bodyPr/>
          <a:lstStyle/>
          <a:p>
            <a:r>
              <a:rPr lang="en-US" dirty="0"/>
              <a:t>OPP providing registrant data for bee studies from multiple species for species sensitivity distributions (also pollen residue data)</a:t>
            </a:r>
          </a:p>
          <a:p>
            <a:r>
              <a:rPr lang="en-US" dirty="0"/>
              <a:t>Developing exposure/effect models for non-Apis bee species (e.g., Rusty patched bumble bee) for endangered species effects assessments</a:t>
            </a:r>
          </a:p>
          <a:p>
            <a:r>
              <a:rPr lang="en-US" dirty="0"/>
              <a:t>Hummingbird exposure/effects</a:t>
            </a:r>
          </a:p>
          <a:p>
            <a:r>
              <a:rPr lang="en-US" dirty="0"/>
              <a:t>High throughput toxicokinetic models which estimate fate of neonicotinoids within the invertebrate (esp. the brain)</a:t>
            </a:r>
          </a:p>
          <a:p>
            <a:r>
              <a:rPr lang="en-US" dirty="0"/>
              <a:t>Great Lakes study with FWS, spatial analysis to guide habitat modifications/improvements for the RPBB</a:t>
            </a:r>
          </a:p>
          <a:p>
            <a:r>
              <a:rPr lang="en-US" dirty="0"/>
              <a:t>Omics applications (Transcriptomics, Metabolomics, NTA)</a:t>
            </a:r>
          </a:p>
          <a:p>
            <a:endParaRPr lang="en-US" dirty="0"/>
          </a:p>
        </p:txBody>
      </p:sp>
      <p:sp>
        <p:nvSpPr>
          <p:cNvPr id="3" name="Title 2">
            <a:extLst>
              <a:ext uri="{FF2B5EF4-FFF2-40B4-BE49-F238E27FC236}">
                <a16:creationId xmlns:a16="http://schemas.microsoft.com/office/drawing/2014/main" id="{E4CC811C-69D6-4EE6-B619-E4C6925005B6}"/>
              </a:ext>
            </a:extLst>
          </p:cNvPr>
          <p:cNvSpPr>
            <a:spLocks noGrp="1"/>
          </p:cNvSpPr>
          <p:nvPr>
            <p:ph type="title"/>
          </p:nvPr>
        </p:nvSpPr>
        <p:spPr>
          <a:xfrm>
            <a:off x="914400" y="48562"/>
            <a:ext cx="10363200" cy="695790"/>
          </a:xfrm>
        </p:spPr>
        <p:txBody>
          <a:bodyPr/>
          <a:lstStyle/>
          <a:p>
            <a:r>
              <a:rPr lang="en-US" dirty="0"/>
              <a:t>Planned Pollinator Research 2022-2026</a:t>
            </a:r>
          </a:p>
        </p:txBody>
      </p:sp>
      <p:sp>
        <p:nvSpPr>
          <p:cNvPr id="4" name="Slide Number Placeholder 3">
            <a:extLst>
              <a:ext uri="{FF2B5EF4-FFF2-40B4-BE49-F238E27FC236}">
                <a16:creationId xmlns:a16="http://schemas.microsoft.com/office/drawing/2014/main" id="{FE740CBF-D9E8-4195-A550-36D82734EF09}"/>
              </a:ext>
            </a:extLst>
          </p:cNvPr>
          <p:cNvSpPr>
            <a:spLocks noGrp="1"/>
          </p:cNvSpPr>
          <p:nvPr>
            <p:ph type="sldNum" sz="quarter" idx="4"/>
          </p:nvPr>
        </p:nvSpPr>
        <p:spPr/>
        <p:txBody>
          <a:bodyPr/>
          <a:lstStyle/>
          <a:p>
            <a:fld id="{12C80C7B-1DE2-4FD7-9AB9-740667D82627}" type="slidenum">
              <a:rPr lang="en-US" smtClean="0"/>
              <a:pPr/>
              <a:t>18</a:t>
            </a:fld>
            <a:endParaRPr lang="en-US"/>
          </a:p>
        </p:txBody>
      </p:sp>
    </p:spTree>
    <p:extLst>
      <p:ext uri="{BB962C8B-B14F-4D97-AF65-F5344CB8AC3E}">
        <p14:creationId xmlns:p14="http://schemas.microsoft.com/office/powerpoint/2010/main" val="2384343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BD1B-A92C-4CC9-9266-357ED7FF1E8B}"/>
              </a:ext>
            </a:extLst>
          </p:cNvPr>
          <p:cNvSpPr>
            <a:spLocks noGrp="1"/>
          </p:cNvSpPr>
          <p:nvPr>
            <p:ph type="title"/>
          </p:nvPr>
        </p:nvSpPr>
        <p:spPr>
          <a:xfrm>
            <a:off x="690282" y="185832"/>
            <a:ext cx="10663518" cy="768021"/>
          </a:xfrm>
        </p:spPr>
        <p:txBody>
          <a:bodyPr/>
          <a:lstStyle/>
          <a:p>
            <a:r>
              <a:rPr lang="en-US" dirty="0"/>
              <a:t>First few sentences of </a:t>
            </a:r>
            <a:r>
              <a:rPr lang="en-US" dirty="0" err="1"/>
              <a:t>Goulson</a:t>
            </a:r>
            <a:r>
              <a:rPr lang="en-US" dirty="0"/>
              <a:t> et al. 2018</a:t>
            </a:r>
          </a:p>
        </p:txBody>
      </p:sp>
      <p:sp>
        <p:nvSpPr>
          <p:cNvPr id="3" name="Content Placeholder 2">
            <a:extLst>
              <a:ext uri="{FF2B5EF4-FFF2-40B4-BE49-F238E27FC236}">
                <a16:creationId xmlns:a16="http://schemas.microsoft.com/office/drawing/2014/main" id="{E9DF7D0A-C360-4B4B-8378-91DF9D0DA038}"/>
              </a:ext>
            </a:extLst>
          </p:cNvPr>
          <p:cNvSpPr>
            <a:spLocks noGrp="1"/>
          </p:cNvSpPr>
          <p:nvPr>
            <p:ph idx="1"/>
          </p:nvPr>
        </p:nvSpPr>
        <p:spPr>
          <a:xfrm>
            <a:off x="764241" y="950259"/>
            <a:ext cx="10515600" cy="4957482"/>
          </a:xfrm>
        </p:spPr>
        <p:txBody>
          <a:bodyPr>
            <a:normAutofit fontScale="85000" lnSpcReduction="20000"/>
          </a:bodyPr>
          <a:lstStyle/>
          <a:p>
            <a:pPr marL="0" indent="0">
              <a:buNone/>
            </a:pPr>
            <a:r>
              <a:rPr lang="en-US" dirty="0"/>
              <a:t>Neonicotinoids are the most widely used insecticides in the world.</a:t>
            </a:r>
          </a:p>
          <a:p>
            <a:pPr marL="0" indent="0">
              <a:buNone/>
            </a:pPr>
            <a:r>
              <a:rPr lang="en-US" dirty="0"/>
              <a:t>They are applied to a broad range of food, energy, and ornamental crops, and used in domestic pest control. </a:t>
            </a:r>
          </a:p>
          <a:p>
            <a:pPr marL="0" indent="0">
              <a:buNone/>
            </a:pPr>
            <a:r>
              <a:rPr lang="en-US" dirty="0"/>
              <a:t>Because they are neurotoxins, they are highly toxic to insects, a group of organisms that contains the majority of the described life on Earth, and which includes numerous species of vital importance to humans such as pollinators and predators of pests. </a:t>
            </a:r>
          </a:p>
          <a:p>
            <a:pPr marL="0" indent="0">
              <a:buNone/>
            </a:pPr>
            <a:r>
              <a:rPr lang="en-US" dirty="0"/>
              <a:t>Neonicotinoids have proved to be highly persistent in the environment, such that substantial residues are commonly found in soils, wildflowers, streams, and lakes. </a:t>
            </a:r>
          </a:p>
          <a:p>
            <a:pPr marL="0" indent="0">
              <a:buNone/>
            </a:pPr>
            <a:r>
              <a:rPr lang="en-US" dirty="0"/>
              <a:t>One recent study found neonicotinoids in 75% of honey samples collected from around the world.</a:t>
            </a:r>
          </a:p>
          <a:p>
            <a:pPr marL="0" indent="0">
              <a:buNone/>
            </a:pPr>
            <a:r>
              <a:rPr lang="en-US" dirty="0"/>
              <a:t>Hundreds of independent scientific studies have been performed to assess their impacts on beneficial organisms such as bees, aquatic insects, butterflies, and predatory beetles.</a:t>
            </a:r>
          </a:p>
        </p:txBody>
      </p:sp>
      <p:sp>
        <p:nvSpPr>
          <p:cNvPr id="4" name="TextBox 3">
            <a:extLst>
              <a:ext uri="{FF2B5EF4-FFF2-40B4-BE49-F238E27FC236}">
                <a16:creationId xmlns:a16="http://schemas.microsoft.com/office/drawing/2014/main" id="{0FC0C72D-05FD-4C21-82A1-62A7B41495B8}"/>
              </a:ext>
            </a:extLst>
          </p:cNvPr>
          <p:cNvSpPr txBox="1"/>
          <p:nvPr/>
        </p:nvSpPr>
        <p:spPr>
          <a:xfrm>
            <a:off x="690281" y="5911335"/>
            <a:ext cx="10985903" cy="369332"/>
          </a:xfrm>
          <a:prstGeom prst="rect">
            <a:avLst/>
          </a:prstGeom>
          <a:noFill/>
        </p:spPr>
        <p:txBody>
          <a:bodyPr wrap="square" rtlCol="0">
            <a:spAutoFit/>
          </a:bodyPr>
          <a:lstStyle/>
          <a:p>
            <a:r>
              <a:rPr lang="en-US" dirty="0" err="1"/>
              <a:t>Goulson</a:t>
            </a:r>
            <a:r>
              <a:rPr lang="en-US" dirty="0"/>
              <a:t>, D., and 232 coauthors, 2018. Call to restrict neonicotinoids. </a:t>
            </a:r>
            <a:r>
              <a:rPr lang="en-US" i="1" dirty="0"/>
              <a:t>Science</a:t>
            </a:r>
            <a:r>
              <a:rPr lang="en-US" dirty="0"/>
              <a:t>, </a:t>
            </a:r>
            <a:r>
              <a:rPr lang="en-US" i="1" dirty="0"/>
              <a:t>360</a:t>
            </a:r>
            <a:r>
              <a:rPr lang="en-US" dirty="0"/>
              <a:t>(6392), pp.973-973.</a:t>
            </a:r>
          </a:p>
        </p:txBody>
      </p:sp>
    </p:spTree>
    <p:extLst>
      <p:ext uri="{BB962C8B-B14F-4D97-AF65-F5344CB8AC3E}">
        <p14:creationId xmlns:p14="http://schemas.microsoft.com/office/powerpoint/2010/main" val="239657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016000" y="1600200"/>
            <a:ext cx="10160000" cy="990400"/>
          </a:xfrm>
          <a:prstGeom prst="rect">
            <a:avLst/>
          </a:prstGeom>
        </p:spPr>
        <p:txBody>
          <a:bodyPr lIns="91433" tIns="91433" rIns="91433" bIns="91433" anchor="t" anchorCtr="0">
            <a:noAutofit/>
          </a:bodyPr>
          <a:lstStyle/>
          <a:p>
            <a:pPr>
              <a:spcBef>
                <a:spcPts val="0"/>
              </a:spcBef>
            </a:pPr>
            <a:endParaRPr/>
          </a:p>
        </p:txBody>
      </p:sp>
      <p:sp>
        <p:nvSpPr>
          <p:cNvPr id="140" name="Shape 140"/>
          <p:cNvSpPr txBox="1">
            <a:spLocks noGrp="1"/>
          </p:cNvSpPr>
          <p:nvPr>
            <p:ph type="body" idx="1"/>
          </p:nvPr>
        </p:nvSpPr>
        <p:spPr>
          <a:xfrm>
            <a:off x="914400" y="2667000"/>
            <a:ext cx="10363200" cy="3429200"/>
          </a:xfrm>
          <a:prstGeom prst="rect">
            <a:avLst/>
          </a:prstGeom>
        </p:spPr>
        <p:txBody>
          <a:bodyPr lIns="91433" tIns="91433" rIns="91433" bIns="91433" anchor="t" anchorCtr="0">
            <a:noAutofit/>
          </a:bodyPr>
          <a:lstStyle/>
          <a:p>
            <a:pPr>
              <a:spcBef>
                <a:spcPts val="0"/>
              </a:spcBef>
              <a:buNone/>
            </a:pPr>
            <a:endParaRPr/>
          </a:p>
        </p:txBody>
      </p:sp>
      <p:pic>
        <p:nvPicPr>
          <p:cNvPr id="141" name="Shape 141"/>
          <p:cNvPicPr preferRelativeResize="0"/>
          <p:nvPr/>
        </p:nvPicPr>
        <p:blipFill>
          <a:blip r:embed="rId3">
            <a:alphaModFix/>
          </a:blip>
          <a:stretch>
            <a:fillRect/>
          </a:stretch>
        </p:blipFill>
        <p:spPr>
          <a:xfrm>
            <a:off x="-593466" y="-1622133"/>
            <a:ext cx="12888364" cy="8558701"/>
          </a:xfrm>
          <a:prstGeom prst="rect">
            <a:avLst/>
          </a:prstGeom>
          <a:noFill/>
          <a:ln>
            <a:noFill/>
          </a:ln>
        </p:spPr>
      </p:pic>
      <p:pic>
        <p:nvPicPr>
          <p:cNvPr id="142" name="Shape 142"/>
          <p:cNvPicPr preferRelativeResize="0"/>
          <p:nvPr/>
        </p:nvPicPr>
        <p:blipFill>
          <a:blip r:embed="rId4">
            <a:alphaModFix/>
          </a:blip>
          <a:stretch>
            <a:fillRect/>
          </a:stretch>
        </p:blipFill>
        <p:spPr>
          <a:xfrm>
            <a:off x="1088666" y="-285866"/>
            <a:ext cx="8927033" cy="7222436"/>
          </a:xfrm>
          <a:prstGeom prst="rect">
            <a:avLst/>
          </a:prstGeom>
          <a:noFill/>
          <a:ln>
            <a:noFill/>
          </a:ln>
        </p:spPr>
      </p:pic>
      <p:sp>
        <p:nvSpPr>
          <p:cNvPr id="143" name="Shape 143"/>
          <p:cNvSpPr txBox="1"/>
          <p:nvPr/>
        </p:nvSpPr>
        <p:spPr>
          <a:xfrm>
            <a:off x="650733" y="1972500"/>
            <a:ext cx="3927600" cy="3306000"/>
          </a:xfrm>
          <a:prstGeom prst="rect">
            <a:avLst/>
          </a:prstGeom>
          <a:solidFill>
            <a:srgbClr val="666666"/>
          </a:solidFill>
          <a:ln>
            <a:noFill/>
          </a:ln>
        </p:spPr>
        <p:txBody>
          <a:bodyPr lIns="121900" tIns="121900" rIns="121900" bIns="121900" anchor="t" anchorCtr="0">
            <a:noAutofit/>
          </a:bodyPr>
          <a:lstStyle/>
          <a:p>
            <a:pPr>
              <a:spcBef>
                <a:spcPts val="0"/>
              </a:spcBef>
            </a:pPr>
            <a:r>
              <a:rPr lang="en" sz="1600">
                <a:solidFill>
                  <a:srgbClr val="FFFFFF"/>
                </a:solidFill>
              </a:rPr>
              <a:t>Regulation: FIFRA</a:t>
            </a:r>
          </a:p>
          <a:p>
            <a:pPr>
              <a:lnSpc>
                <a:spcPct val="115000"/>
              </a:lnSpc>
              <a:spcBef>
                <a:spcPts val="667"/>
              </a:spcBef>
            </a:pPr>
            <a:r>
              <a:rPr lang="en" sz="1600">
                <a:solidFill>
                  <a:srgbClr val="FFFFFF"/>
                </a:solidFill>
              </a:rPr>
              <a:t>Goal: Prevent . . . “unreasonable adverse effects on the environment” (FIFRA §§3[c][5] and 3[c][6]); using cost-benefit considerations. Goal could be to have no regularly repeated bird kills.</a:t>
            </a:r>
          </a:p>
          <a:p>
            <a:pPr>
              <a:lnSpc>
                <a:spcPct val="115000"/>
              </a:lnSpc>
              <a:spcBef>
                <a:spcPts val="0"/>
              </a:spcBef>
            </a:pPr>
            <a:endParaRPr sz="1600">
              <a:solidFill>
                <a:srgbClr val="FFFFFF"/>
              </a:solidFill>
            </a:endParaRPr>
          </a:p>
          <a:p>
            <a:pPr>
              <a:lnSpc>
                <a:spcPct val="115000"/>
              </a:lnSpc>
              <a:spcBef>
                <a:spcPts val="0"/>
              </a:spcBef>
            </a:pPr>
            <a:r>
              <a:rPr lang="en" sz="1600">
                <a:solidFill>
                  <a:srgbClr val="FFFFFF"/>
                </a:solidFill>
              </a:rPr>
              <a:t>Example assessment endpoint: Bird survival.</a:t>
            </a:r>
          </a:p>
          <a:p>
            <a:pPr>
              <a:spcBef>
                <a:spcPts val="0"/>
              </a:spcBef>
            </a:pPr>
            <a:endParaRPr sz="3200"/>
          </a:p>
        </p:txBody>
      </p:sp>
      <p:sp>
        <p:nvSpPr>
          <p:cNvPr id="144" name="Shape 144"/>
          <p:cNvSpPr txBox="1"/>
          <p:nvPr/>
        </p:nvSpPr>
        <p:spPr>
          <a:xfrm>
            <a:off x="6610633" y="1870300"/>
            <a:ext cx="3932800" cy="3429200"/>
          </a:xfrm>
          <a:prstGeom prst="rect">
            <a:avLst/>
          </a:prstGeom>
          <a:solidFill>
            <a:srgbClr val="666666"/>
          </a:solidFill>
          <a:ln>
            <a:noFill/>
          </a:ln>
        </p:spPr>
        <p:txBody>
          <a:bodyPr lIns="121900" tIns="121900" rIns="121900" bIns="121900" anchor="t" anchorCtr="0">
            <a:noAutofit/>
          </a:bodyPr>
          <a:lstStyle/>
          <a:p>
            <a:pPr>
              <a:spcBef>
                <a:spcPts val="0"/>
              </a:spcBef>
            </a:pPr>
            <a:r>
              <a:rPr lang="en" sz="1600">
                <a:solidFill>
                  <a:srgbClr val="FFFFFF"/>
                </a:solidFill>
              </a:rPr>
              <a:t>Regulation: Endangered Species Act</a:t>
            </a:r>
          </a:p>
          <a:p>
            <a:pPr>
              <a:lnSpc>
                <a:spcPct val="115000"/>
              </a:lnSpc>
              <a:spcBef>
                <a:spcPts val="667"/>
              </a:spcBef>
            </a:pPr>
            <a:r>
              <a:rPr lang="en" sz="1600">
                <a:solidFill>
                  <a:srgbClr val="FFFFFF"/>
                </a:solidFill>
              </a:rPr>
              <a:t>Goal: Protect individual in a population. “Take” is defined by the ESA as harass, harm, pursue, hunt, shoot, wound, kill, trap, capture, or collect any threatened or endangered species. Harm may include significant habitat modification ... 7 U.S.C. § 136, 16 U.S.C. § 1531.</a:t>
            </a:r>
          </a:p>
          <a:p>
            <a:pPr>
              <a:lnSpc>
                <a:spcPct val="115000"/>
              </a:lnSpc>
              <a:spcBef>
                <a:spcPts val="0"/>
              </a:spcBef>
            </a:pPr>
            <a:endParaRPr sz="1600">
              <a:solidFill>
                <a:srgbClr val="FFFFFF"/>
              </a:solidFill>
            </a:endParaRPr>
          </a:p>
          <a:p>
            <a:pPr>
              <a:lnSpc>
                <a:spcPct val="115000"/>
              </a:lnSpc>
              <a:spcBef>
                <a:spcPts val="0"/>
              </a:spcBef>
            </a:pPr>
            <a:r>
              <a:rPr lang="en" sz="1600">
                <a:solidFill>
                  <a:srgbClr val="FFFFFF"/>
                </a:solidFill>
              </a:rPr>
              <a:t>Example assessment endpoint: Protect individuals in the identified population.</a:t>
            </a:r>
          </a:p>
          <a:p>
            <a:pPr>
              <a:spcBef>
                <a:spcPts val="0"/>
              </a:spcBef>
            </a:pPr>
            <a:endParaRPr sz="3200"/>
          </a:p>
          <a:p>
            <a:pPr>
              <a:spcBef>
                <a:spcPts val="0"/>
              </a:spcBef>
            </a:pPr>
            <a:endParaRPr sz="3200"/>
          </a:p>
        </p:txBody>
      </p:sp>
    </p:spTree>
    <p:extLst>
      <p:ext uri="{BB962C8B-B14F-4D97-AF65-F5344CB8AC3E}">
        <p14:creationId xmlns:p14="http://schemas.microsoft.com/office/powerpoint/2010/main" val="2378661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AECF-9363-45AE-81BA-41DA260DEA8A}"/>
              </a:ext>
            </a:extLst>
          </p:cNvPr>
          <p:cNvSpPr>
            <a:spLocks noGrp="1"/>
          </p:cNvSpPr>
          <p:nvPr>
            <p:ph type="title"/>
          </p:nvPr>
        </p:nvSpPr>
        <p:spPr/>
        <p:txBody>
          <a:bodyPr/>
          <a:lstStyle/>
          <a:p>
            <a:r>
              <a:rPr lang="en-US" dirty="0"/>
              <a:t>Pesticide use patterns have changed</a:t>
            </a:r>
          </a:p>
        </p:txBody>
      </p:sp>
      <p:sp>
        <p:nvSpPr>
          <p:cNvPr id="3" name="Content Placeholder 2">
            <a:extLst>
              <a:ext uri="{FF2B5EF4-FFF2-40B4-BE49-F238E27FC236}">
                <a16:creationId xmlns:a16="http://schemas.microsoft.com/office/drawing/2014/main" id="{3336EE41-AF08-41ED-B809-9EE7C875DCC6}"/>
              </a:ext>
            </a:extLst>
          </p:cNvPr>
          <p:cNvSpPr>
            <a:spLocks noGrp="1"/>
          </p:cNvSpPr>
          <p:nvPr>
            <p:ph idx="1"/>
          </p:nvPr>
        </p:nvSpPr>
        <p:spPr>
          <a:xfrm>
            <a:off x="793820" y="1077855"/>
            <a:ext cx="10363200" cy="4702289"/>
          </a:xfrm>
        </p:spPr>
        <p:txBody>
          <a:bodyPr/>
          <a:lstStyle/>
          <a:p>
            <a:r>
              <a:rPr lang="en-US" dirty="0"/>
              <a:t>Pesticide use patterns evolve, searching for more effective, targeted insecticides, with less nontargeted effects.</a:t>
            </a:r>
          </a:p>
          <a:p>
            <a:r>
              <a:rPr lang="en-US" dirty="0"/>
              <a:t>Over the past 10-15 years, neonicotinoids have essentially replaced organophosphates and carbamates as a primary insecticide.</a:t>
            </a:r>
          </a:p>
          <a:p>
            <a:r>
              <a:rPr lang="en-US" dirty="0" err="1"/>
              <a:t>Neonics</a:t>
            </a:r>
            <a:r>
              <a:rPr lang="en-US" dirty="0"/>
              <a:t> are more effective as a neurotoxin against insects--but also lower relative risks for human workers (and other vertebrate species) relative to organophosphates/carbamates.</a:t>
            </a:r>
          </a:p>
          <a:p>
            <a:r>
              <a:rPr lang="en-US" dirty="0"/>
              <a:t>Flexible application methods (e.g., seed coatings).</a:t>
            </a:r>
          </a:p>
          <a:p>
            <a:r>
              <a:rPr lang="en-US" dirty="0"/>
              <a:t>Lower evolution of resistance (so far).</a:t>
            </a:r>
          </a:p>
        </p:txBody>
      </p:sp>
    </p:spTree>
    <p:extLst>
      <p:ext uri="{BB962C8B-B14F-4D97-AF65-F5344CB8AC3E}">
        <p14:creationId xmlns:p14="http://schemas.microsoft.com/office/powerpoint/2010/main" val="1631836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4981217" y="3860267"/>
            <a:ext cx="2431199" cy="2661165"/>
          </a:xfrm>
          <a:prstGeom prst="rect">
            <a:avLst/>
          </a:prstGeom>
          <a:noFill/>
          <a:ln>
            <a:noFill/>
          </a:ln>
        </p:spPr>
      </p:pic>
      <p:pic>
        <p:nvPicPr>
          <p:cNvPr id="222" name="Shape 222"/>
          <p:cNvPicPr preferRelativeResize="0"/>
          <p:nvPr/>
        </p:nvPicPr>
        <p:blipFill>
          <a:blip r:embed="rId4">
            <a:alphaModFix/>
          </a:blip>
          <a:stretch>
            <a:fillRect/>
          </a:stretch>
        </p:blipFill>
        <p:spPr>
          <a:xfrm>
            <a:off x="-1567" y="21683"/>
            <a:ext cx="3994099" cy="3777299"/>
          </a:xfrm>
          <a:prstGeom prst="rect">
            <a:avLst/>
          </a:prstGeom>
          <a:noFill/>
          <a:ln>
            <a:noFill/>
          </a:ln>
        </p:spPr>
      </p:pic>
      <p:sp>
        <p:nvSpPr>
          <p:cNvPr id="223" name="Shape 223"/>
          <p:cNvSpPr txBox="1">
            <a:spLocks noGrp="1"/>
          </p:cNvSpPr>
          <p:nvPr>
            <p:ph type="body" idx="1"/>
          </p:nvPr>
        </p:nvSpPr>
        <p:spPr>
          <a:xfrm>
            <a:off x="926033" y="1663233"/>
            <a:ext cx="2188956" cy="786800"/>
          </a:xfrm>
          <a:prstGeom prst="rect">
            <a:avLst/>
          </a:prstGeom>
        </p:spPr>
        <p:txBody>
          <a:bodyPr vert="horz" lIns="91433" tIns="91433" rIns="91433" bIns="91433" rtlCol="0" anchor="t" anchorCtr="0">
            <a:noAutofit/>
          </a:bodyPr>
          <a:lstStyle/>
          <a:p>
            <a:pPr>
              <a:spcBef>
                <a:spcPts val="0"/>
              </a:spcBef>
              <a:buNone/>
            </a:pPr>
            <a:r>
              <a:rPr lang="en" dirty="0"/>
              <a:t>Imidacloprid</a:t>
            </a:r>
          </a:p>
        </p:txBody>
      </p:sp>
      <p:pic>
        <p:nvPicPr>
          <p:cNvPr id="224" name="Shape 224"/>
          <p:cNvPicPr preferRelativeResize="0"/>
          <p:nvPr/>
        </p:nvPicPr>
        <p:blipFill>
          <a:blip r:embed="rId5">
            <a:alphaModFix/>
          </a:blip>
          <a:stretch>
            <a:fillRect/>
          </a:stretch>
        </p:blipFill>
        <p:spPr>
          <a:xfrm>
            <a:off x="3971767" y="21701"/>
            <a:ext cx="4093200" cy="3777300"/>
          </a:xfrm>
          <a:prstGeom prst="rect">
            <a:avLst/>
          </a:prstGeom>
          <a:noFill/>
          <a:ln>
            <a:noFill/>
          </a:ln>
        </p:spPr>
      </p:pic>
      <p:sp>
        <p:nvSpPr>
          <p:cNvPr id="225" name="Shape 225"/>
          <p:cNvSpPr txBox="1">
            <a:spLocks noGrp="1"/>
          </p:cNvSpPr>
          <p:nvPr>
            <p:ph type="body" idx="1"/>
          </p:nvPr>
        </p:nvSpPr>
        <p:spPr>
          <a:xfrm>
            <a:off x="4972300" y="1934967"/>
            <a:ext cx="2076800" cy="786800"/>
          </a:xfrm>
          <a:prstGeom prst="rect">
            <a:avLst/>
          </a:prstGeom>
        </p:spPr>
        <p:txBody>
          <a:bodyPr vert="horz" lIns="91433" tIns="91433" rIns="91433" bIns="91433" rtlCol="0" anchor="t" anchorCtr="0">
            <a:noAutofit/>
          </a:bodyPr>
          <a:lstStyle/>
          <a:p>
            <a:pPr>
              <a:spcBef>
                <a:spcPts val="0"/>
              </a:spcBef>
              <a:buNone/>
            </a:pPr>
            <a:r>
              <a:rPr lang="en"/>
              <a:t>Clothianidin</a:t>
            </a:r>
          </a:p>
        </p:txBody>
      </p:sp>
      <p:pic>
        <p:nvPicPr>
          <p:cNvPr id="226" name="Shape 226"/>
          <p:cNvPicPr preferRelativeResize="0"/>
          <p:nvPr/>
        </p:nvPicPr>
        <p:blipFill>
          <a:blip r:embed="rId6">
            <a:alphaModFix/>
          </a:blip>
          <a:stretch>
            <a:fillRect/>
          </a:stretch>
        </p:blipFill>
        <p:spPr>
          <a:xfrm>
            <a:off x="7994700" y="7433"/>
            <a:ext cx="4177565" cy="3805832"/>
          </a:xfrm>
          <a:prstGeom prst="rect">
            <a:avLst/>
          </a:prstGeom>
          <a:noFill/>
          <a:ln>
            <a:noFill/>
          </a:ln>
        </p:spPr>
      </p:pic>
      <p:sp>
        <p:nvSpPr>
          <p:cNvPr id="227" name="Shape 227"/>
          <p:cNvSpPr txBox="1">
            <a:spLocks noGrp="1"/>
          </p:cNvSpPr>
          <p:nvPr>
            <p:ph type="body" idx="1"/>
          </p:nvPr>
        </p:nvSpPr>
        <p:spPr>
          <a:xfrm>
            <a:off x="8671499" y="1516933"/>
            <a:ext cx="2594467" cy="786800"/>
          </a:xfrm>
          <a:prstGeom prst="rect">
            <a:avLst/>
          </a:prstGeom>
        </p:spPr>
        <p:txBody>
          <a:bodyPr vert="horz" lIns="91433" tIns="91433" rIns="91433" bIns="91433" rtlCol="0" anchor="t" anchorCtr="0">
            <a:noAutofit/>
          </a:bodyPr>
          <a:lstStyle/>
          <a:p>
            <a:pPr>
              <a:spcBef>
                <a:spcPts val="0"/>
              </a:spcBef>
              <a:buNone/>
            </a:pPr>
            <a:r>
              <a:rPr lang="en" dirty="0"/>
              <a:t>Thiamethoxam</a:t>
            </a:r>
          </a:p>
        </p:txBody>
      </p:sp>
      <p:pic>
        <p:nvPicPr>
          <p:cNvPr id="228" name="Shape 228"/>
          <p:cNvPicPr preferRelativeResize="0"/>
          <p:nvPr/>
        </p:nvPicPr>
        <p:blipFill>
          <a:blip r:embed="rId7">
            <a:alphaModFix/>
          </a:blip>
          <a:stretch>
            <a:fillRect/>
          </a:stretch>
        </p:blipFill>
        <p:spPr>
          <a:xfrm>
            <a:off x="-36966" y="3840874"/>
            <a:ext cx="4177567" cy="3017133"/>
          </a:xfrm>
          <a:prstGeom prst="rect">
            <a:avLst/>
          </a:prstGeom>
          <a:noFill/>
          <a:ln>
            <a:noFill/>
          </a:ln>
        </p:spPr>
      </p:pic>
      <p:pic>
        <p:nvPicPr>
          <p:cNvPr id="229" name="Shape 229"/>
          <p:cNvPicPr preferRelativeResize="0"/>
          <p:nvPr/>
        </p:nvPicPr>
        <p:blipFill>
          <a:blip r:embed="rId8">
            <a:alphaModFix/>
          </a:blip>
          <a:stretch>
            <a:fillRect/>
          </a:stretch>
        </p:blipFill>
        <p:spPr>
          <a:xfrm>
            <a:off x="8048134" y="3813265"/>
            <a:ext cx="4177567" cy="29823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45989" y="47111"/>
            <a:ext cx="11965344" cy="990400"/>
          </a:xfrm>
          <a:prstGeom prst="rect">
            <a:avLst/>
          </a:prstGeom>
        </p:spPr>
        <p:txBody>
          <a:bodyPr vert="horz" lIns="91433" tIns="91433" rIns="91433" bIns="91433" rtlCol="0" anchor="t" anchorCtr="0">
            <a:noAutofit/>
          </a:bodyPr>
          <a:lstStyle/>
          <a:p>
            <a:pPr>
              <a:spcBef>
                <a:spcPts val="0"/>
              </a:spcBef>
              <a:buClr>
                <a:schemeClr val="dk1"/>
              </a:buClr>
              <a:buSzPct val="42307"/>
            </a:pPr>
            <a:r>
              <a:rPr lang="en" b="0" dirty="0"/>
              <a:t>Neonicotinids vs </a:t>
            </a:r>
            <a:r>
              <a:rPr lang="en" dirty="0"/>
              <a:t>Organophosphates</a:t>
            </a:r>
            <a:r>
              <a:rPr lang="en" b="0" dirty="0"/>
              <a:t>/ Carbamates</a:t>
            </a:r>
          </a:p>
        </p:txBody>
      </p:sp>
      <p:pic>
        <p:nvPicPr>
          <p:cNvPr id="235" name="Shape 235"/>
          <p:cNvPicPr preferRelativeResize="0"/>
          <p:nvPr/>
        </p:nvPicPr>
        <p:blipFill>
          <a:blip r:embed="rId3">
            <a:alphaModFix/>
          </a:blip>
          <a:stretch>
            <a:fillRect/>
          </a:stretch>
        </p:blipFill>
        <p:spPr>
          <a:xfrm>
            <a:off x="1865401" y="4359632"/>
            <a:ext cx="2282465" cy="2498365"/>
          </a:xfrm>
          <a:prstGeom prst="rect">
            <a:avLst/>
          </a:prstGeom>
          <a:noFill/>
          <a:ln>
            <a:noFill/>
          </a:ln>
        </p:spPr>
      </p:pic>
      <p:pic>
        <p:nvPicPr>
          <p:cNvPr id="236" name="Shape 236"/>
          <p:cNvPicPr preferRelativeResize="0"/>
          <p:nvPr/>
        </p:nvPicPr>
        <p:blipFill>
          <a:blip r:embed="rId4">
            <a:alphaModFix/>
          </a:blip>
          <a:stretch>
            <a:fillRect/>
          </a:stretch>
        </p:blipFill>
        <p:spPr>
          <a:xfrm>
            <a:off x="186700" y="860334"/>
            <a:ext cx="3878533" cy="3739999"/>
          </a:xfrm>
          <a:prstGeom prst="rect">
            <a:avLst/>
          </a:prstGeom>
          <a:noFill/>
          <a:ln>
            <a:noFill/>
          </a:ln>
        </p:spPr>
      </p:pic>
      <p:sp>
        <p:nvSpPr>
          <p:cNvPr id="237" name="Shape 237"/>
          <p:cNvSpPr txBox="1">
            <a:spLocks noGrp="1"/>
          </p:cNvSpPr>
          <p:nvPr>
            <p:ph type="body" idx="1"/>
          </p:nvPr>
        </p:nvSpPr>
        <p:spPr>
          <a:xfrm>
            <a:off x="1865400" y="1464933"/>
            <a:ext cx="2076800" cy="786800"/>
          </a:xfrm>
          <a:prstGeom prst="rect">
            <a:avLst/>
          </a:prstGeom>
        </p:spPr>
        <p:txBody>
          <a:bodyPr vert="horz" lIns="91433" tIns="91433" rIns="91433" bIns="91433" rtlCol="0" anchor="t" anchorCtr="0">
            <a:noAutofit/>
          </a:bodyPr>
          <a:lstStyle/>
          <a:p>
            <a:pPr>
              <a:spcBef>
                <a:spcPts val="0"/>
              </a:spcBef>
              <a:buNone/>
            </a:pPr>
            <a:r>
              <a:rPr lang="en"/>
              <a:t>Parathion</a:t>
            </a:r>
          </a:p>
        </p:txBody>
      </p:sp>
      <p:pic>
        <p:nvPicPr>
          <p:cNvPr id="238" name="Shape 238"/>
          <p:cNvPicPr preferRelativeResize="0"/>
          <p:nvPr/>
        </p:nvPicPr>
        <p:blipFill>
          <a:blip r:embed="rId5">
            <a:alphaModFix/>
          </a:blip>
          <a:stretch>
            <a:fillRect/>
          </a:stretch>
        </p:blipFill>
        <p:spPr>
          <a:xfrm>
            <a:off x="4333349" y="720040"/>
            <a:ext cx="3878533" cy="3701132"/>
          </a:xfrm>
          <a:prstGeom prst="rect">
            <a:avLst/>
          </a:prstGeom>
          <a:noFill/>
          <a:ln>
            <a:noFill/>
          </a:ln>
        </p:spPr>
      </p:pic>
      <p:sp>
        <p:nvSpPr>
          <p:cNvPr id="239" name="Shape 239"/>
          <p:cNvSpPr txBox="1">
            <a:spLocks noGrp="1"/>
          </p:cNvSpPr>
          <p:nvPr>
            <p:ph type="body" idx="1"/>
          </p:nvPr>
        </p:nvSpPr>
        <p:spPr>
          <a:xfrm>
            <a:off x="5621533" y="1464933"/>
            <a:ext cx="2076800" cy="786800"/>
          </a:xfrm>
          <a:prstGeom prst="rect">
            <a:avLst/>
          </a:prstGeom>
        </p:spPr>
        <p:txBody>
          <a:bodyPr vert="horz" lIns="91433" tIns="91433" rIns="91433" bIns="91433" rtlCol="0" anchor="t" anchorCtr="0">
            <a:noAutofit/>
          </a:bodyPr>
          <a:lstStyle/>
          <a:p>
            <a:pPr>
              <a:spcBef>
                <a:spcPts val="0"/>
              </a:spcBef>
              <a:buNone/>
            </a:pPr>
            <a:r>
              <a:rPr lang="en"/>
              <a:t>Malathion</a:t>
            </a:r>
          </a:p>
        </p:txBody>
      </p:sp>
      <p:pic>
        <p:nvPicPr>
          <p:cNvPr id="240" name="Shape 240"/>
          <p:cNvPicPr preferRelativeResize="0"/>
          <p:nvPr/>
        </p:nvPicPr>
        <p:blipFill>
          <a:blip r:embed="rId6">
            <a:alphaModFix/>
          </a:blip>
          <a:stretch>
            <a:fillRect/>
          </a:stretch>
        </p:blipFill>
        <p:spPr>
          <a:xfrm>
            <a:off x="8479999" y="781817"/>
            <a:ext cx="3751233" cy="3601499"/>
          </a:xfrm>
          <a:prstGeom prst="rect">
            <a:avLst/>
          </a:prstGeom>
          <a:noFill/>
          <a:ln>
            <a:noFill/>
          </a:ln>
        </p:spPr>
      </p:pic>
      <p:sp>
        <p:nvSpPr>
          <p:cNvPr id="241" name="Shape 241"/>
          <p:cNvSpPr txBox="1">
            <a:spLocks noGrp="1"/>
          </p:cNvSpPr>
          <p:nvPr>
            <p:ph type="body" idx="1"/>
          </p:nvPr>
        </p:nvSpPr>
        <p:spPr>
          <a:xfrm>
            <a:off x="9823867" y="1464933"/>
            <a:ext cx="2076800" cy="786800"/>
          </a:xfrm>
          <a:prstGeom prst="rect">
            <a:avLst/>
          </a:prstGeom>
        </p:spPr>
        <p:txBody>
          <a:bodyPr vert="horz" lIns="91433" tIns="91433" rIns="91433" bIns="91433" rtlCol="0" anchor="t" anchorCtr="0">
            <a:noAutofit/>
          </a:bodyPr>
          <a:lstStyle/>
          <a:p>
            <a:pPr>
              <a:spcBef>
                <a:spcPts val="0"/>
              </a:spcBef>
              <a:buNone/>
            </a:pPr>
            <a:r>
              <a:rPr lang="en"/>
              <a:t>Chlorpyrifos</a:t>
            </a:r>
          </a:p>
        </p:txBody>
      </p:sp>
      <p:pic>
        <p:nvPicPr>
          <p:cNvPr id="242" name="Shape 242"/>
          <p:cNvPicPr preferRelativeResize="0"/>
          <p:nvPr/>
        </p:nvPicPr>
        <p:blipFill>
          <a:blip r:embed="rId7">
            <a:alphaModFix/>
          </a:blip>
          <a:stretch>
            <a:fillRect/>
          </a:stretch>
        </p:blipFill>
        <p:spPr>
          <a:xfrm>
            <a:off x="4892627" y="4600323"/>
            <a:ext cx="2236207" cy="2175133"/>
          </a:xfrm>
          <a:prstGeom prst="rect">
            <a:avLst/>
          </a:prstGeom>
          <a:noFill/>
          <a:ln>
            <a:noFill/>
          </a:ln>
        </p:spPr>
      </p:pic>
      <p:sp>
        <p:nvSpPr>
          <p:cNvPr id="243" name="Shape 243"/>
          <p:cNvSpPr txBox="1">
            <a:spLocks noGrp="1"/>
          </p:cNvSpPr>
          <p:nvPr>
            <p:ph type="body" idx="1"/>
          </p:nvPr>
        </p:nvSpPr>
        <p:spPr>
          <a:xfrm>
            <a:off x="5196767" y="4791433"/>
            <a:ext cx="2076800" cy="786800"/>
          </a:xfrm>
          <a:prstGeom prst="rect">
            <a:avLst/>
          </a:prstGeom>
        </p:spPr>
        <p:txBody>
          <a:bodyPr vert="horz" lIns="91433" tIns="91433" rIns="91433" bIns="91433" rtlCol="0" anchor="t" anchorCtr="0">
            <a:noAutofit/>
          </a:bodyPr>
          <a:lstStyle/>
          <a:p>
            <a:pPr>
              <a:spcBef>
                <a:spcPts val="0"/>
              </a:spcBef>
              <a:buNone/>
            </a:pPr>
            <a:r>
              <a:rPr lang="en"/>
              <a:t>Diazinon</a:t>
            </a:r>
          </a:p>
        </p:txBody>
      </p:sp>
      <p:pic>
        <p:nvPicPr>
          <p:cNvPr id="244" name="Shape 244"/>
          <p:cNvPicPr preferRelativeResize="0"/>
          <p:nvPr/>
        </p:nvPicPr>
        <p:blipFill>
          <a:blip r:embed="rId8">
            <a:alphaModFix/>
          </a:blip>
          <a:stretch>
            <a:fillRect/>
          </a:stretch>
        </p:blipFill>
        <p:spPr>
          <a:xfrm>
            <a:off x="7128834" y="4433130"/>
            <a:ext cx="2421565" cy="2310569"/>
          </a:xfrm>
          <a:prstGeom prst="rect">
            <a:avLst/>
          </a:prstGeom>
          <a:noFill/>
          <a:ln>
            <a:noFill/>
          </a:ln>
        </p:spPr>
      </p:pic>
      <p:sp>
        <p:nvSpPr>
          <p:cNvPr id="245" name="Shape 245"/>
          <p:cNvSpPr txBox="1">
            <a:spLocks noGrp="1"/>
          </p:cNvSpPr>
          <p:nvPr>
            <p:ph type="body" idx="1"/>
          </p:nvPr>
        </p:nvSpPr>
        <p:spPr>
          <a:xfrm>
            <a:off x="7981600" y="4600333"/>
            <a:ext cx="2076800" cy="786800"/>
          </a:xfrm>
          <a:prstGeom prst="rect">
            <a:avLst/>
          </a:prstGeom>
        </p:spPr>
        <p:txBody>
          <a:bodyPr vert="horz" lIns="91433" tIns="91433" rIns="91433" bIns="91433" rtlCol="0" anchor="t" anchorCtr="0">
            <a:noAutofit/>
          </a:bodyPr>
          <a:lstStyle/>
          <a:p>
            <a:pPr>
              <a:spcBef>
                <a:spcPts val="0"/>
              </a:spcBef>
              <a:buNone/>
            </a:pPr>
            <a:r>
              <a:rPr lang="en"/>
              <a:t>Methyl Parathion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2027933" y="4527932"/>
            <a:ext cx="2221532" cy="2431667"/>
          </a:xfrm>
          <a:prstGeom prst="rect">
            <a:avLst/>
          </a:prstGeom>
          <a:noFill/>
          <a:ln>
            <a:noFill/>
          </a:ln>
        </p:spPr>
      </p:pic>
      <p:sp>
        <p:nvSpPr>
          <p:cNvPr id="251" name="Shape 251"/>
          <p:cNvSpPr txBox="1">
            <a:spLocks noGrp="1"/>
          </p:cNvSpPr>
          <p:nvPr>
            <p:ph type="title"/>
          </p:nvPr>
        </p:nvSpPr>
        <p:spPr>
          <a:xfrm>
            <a:off x="345989" y="129467"/>
            <a:ext cx="11846144" cy="990400"/>
          </a:xfrm>
          <a:prstGeom prst="rect">
            <a:avLst/>
          </a:prstGeom>
        </p:spPr>
        <p:txBody>
          <a:bodyPr vert="horz" lIns="91433" tIns="91433" rIns="91433" bIns="91433" rtlCol="0" anchor="t" anchorCtr="0">
            <a:noAutofit/>
          </a:bodyPr>
          <a:lstStyle/>
          <a:p>
            <a:pPr>
              <a:spcBef>
                <a:spcPts val="0"/>
              </a:spcBef>
              <a:buClr>
                <a:schemeClr val="dk1"/>
              </a:buClr>
              <a:buSzPct val="42307"/>
            </a:pPr>
            <a:r>
              <a:rPr lang="en" b="0" dirty="0"/>
              <a:t>Neonicotinids vs Organophosphates/ </a:t>
            </a:r>
            <a:r>
              <a:rPr lang="en" dirty="0"/>
              <a:t>Carbamates</a:t>
            </a:r>
          </a:p>
        </p:txBody>
      </p:sp>
      <p:pic>
        <p:nvPicPr>
          <p:cNvPr id="252" name="Shape 252"/>
          <p:cNvPicPr preferRelativeResize="0"/>
          <p:nvPr/>
        </p:nvPicPr>
        <p:blipFill>
          <a:blip r:embed="rId4">
            <a:alphaModFix/>
          </a:blip>
          <a:stretch>
            <a:fillRect/>
          </a:stretch>
        </p:blipFill>
        <p:spPr>
          <a:xfrm>
            <a:off x="245335" y="955733"/>
            <a:ext cx="4034733" cy="3847833"/>
          </a:xfrm>
          <a:prstGeom prst="rect">
            <a:avLst/>
          </a:prstGeom>
          <a:noFill/>
          <a:ln>
            <a:noFill/>
          </a:ln>
        </p:spPr>
      </p:pic>
      <p:sp>
        <p:nvSpPr>
          <p:cNvPr id="253" name="Shape 253"/>
          <p:cNvSpPr txBox="1">
            <a:spLocks noGrp="1"/>
          </p:cNvSpPr>
          <p:nvPr>
            <p:ph type="body" idx="1"/>
          </p:nvPr>
        </p:nvSpPr>
        <p:spPr>
          <a:xfrm>
            <a:off x="1865400" y="1464933"/>
            <a:ext cx="2076800" cy="786800"/>
          </a:xfrm>
          <a:prstGeom prst="rect">
            <a:avLst/>
          </a:prstGeom>
        </p:spPr>
        <p:txBody>
          <a:bodyPr vert="horz" lIns="91433" tIns="91433" rIns="91433" bIns="91433" rtlCol="0" anchor="t" anchorCtr="0">
            <a:noAutofit/>
          </a:bodyPr>
          <a:lstStyle/>
          <a:p>
            <a:pPr>
              <a:spcBef>
                <a:spcPts val="0"/>
              </a:spcBef>
              <a:buNone/>
            </a:pPr>
            <a:r>
              <a:rPr lang="en"/>
              <a:t>Carbaryl</a:t>
            </a:r>
          </a:p>
        </p:txBody>
      </p:sp>
      <p:pic>
        <p:nvPicPr>
          <p:cNvPr id="254" name="Shape 254"/>
          <p:cNvPicPr preferRelativeResize="0"/>
          <p:nvPr/>
        </p:nvPicPr>
        <p:blipFill>
          <a:blip r:embed="rId5">
            <a:alphaModFix/>
          </a:blip>
          <a:stretch>
            <a:fillRect/>
          </a:stretch>
        </p:blipFill>
        <p:spPr>
          <a:xfrm>
            <a:off x="4367599" y="955734"/>
            <a:ext cx="3888612" cy="3847833"/>
          </a:xfrm>
          <a:prstGeom prst="rect">
            <a:avLst/>
          </a:prstGeom>
          <a:noFill/>
          <a:ln>
            <a:noFill/>
          </a:ln>
        </p:spPr>
      </p:pic>
      <p:sp>
        <p:nvSpPr>
          <p:cNvPr id="255" name="Shape 255"/>
          <p:cNvSpPr txBox="1">
            <a:spLocks noGrp="1"/>
          </p:cNvSpPr>
          <p:nvPr>
            <p:ph type="body" idx="1"/>
          </p:nvPr>
        </p:nvSpPr>
        <p:spPr>
          <a:xfrm>
            <a:off x="6437400" y="1464933"/>
            <a:ext cx="1577200" cy="786800"/>
          </a:xfrm>
          <a:prstGeom prst="rect">
            <a:avLst/>
          </a:prstGeom>
        </p:spPr>
        <p:txBody>
          <a:bodyPr vert="horz" lIns="91433" tIns="91433" rIns="91433" bIns="91433" rtlCol="0" anchor="t" anchorCtr="0">
            <a:noAutofit/>
          </a:bodyPr>
          <a:lstStyle/>
          <a:p>
            <a:pPr>
              <a:spcBef>
                <a:spcPts val="0"/>
              </a:spcBef>
              <a:buNone/>
            </a:pPr>
            <a:r>
              <a:rPr lang="en"/>
              <a:t>Aldicarb</a:t>
            </a:r>
          </a:p>
        </p:txBody>
      </p:sp>
      <p:pic>
        <p:nvPicPr>
          <p:cNvPr id="256" name="Shape 256"/>
          <p:cNvPicPr preferRelativeResize="0"/>
          <p:nvPr/>
        </p:nvPicPr>
        <p:blipFill>
          <a:blip r:embed="rId6">
            <a:alphaModFix/>
          </a:blip>
          <a:stretch>
            <a:fillRect/>
          </a:stretch>
        </p:blipFill>
        <p:spPr>
          <a:xfrm>
            <a:off x="8459399" y="986233"/>
            <a:ext cx="3732732" cy="3500369"/>
          </a:xfrm>
          <a:prstGeom prst="rect">
            <a:avLst/>
          </a:prstGeom>
          <a:noFill/>
          <a:ln>
            <a:noFill/>
          </a:ln>
        </p:spPr>
      </p:pic>
      <p:sp>
        <p:nvSpPr>
          <p:cNvPr id="257" name="Shape 257"/>
          <p:cNvSpPr txBox="1">
            <a:spLocks noGrp="1"/>
          </p:cNvSpPr>
          <p:nvPr>
            <p:ph type="body" idx="1"/>
          </p:nvPr>
        </p:nvSpPr>
        <p:spPr>
          <a:xfrm>
            <a:off x="9931699" y="1464933"/>
            <a:ext cx="2014965" cy="786800"/>
          </a:xfrm>
          <a:prstGeom prst="rect">
            <a:avLst/>
          </a:prstGeom>
        </p:spPr>
        <p:txBody>
          <a:bodyPr vert="horz" lIns="91433" tIns="91433" rIns="91433" bIns="91433" rtlCol="0" anchor="t" anchorCtr="0">
            <a:noAutofit/>
          </a:bodyPr>
          <a:lstStyle/>
          <a:p>
            <a:pPr>
              <a:spcBef>
                <a:spcPts val="0"/>
              </a:spcBef>
              <a:buNone/>
            </a:pPr>
            <a:r>
              <a:rPr lang="en" dirty="0"/>
              <a:t>Carbofuran</a:t>
            </a:r>
          </a:p>
        </p:txBody>
      </p:sp>
      <p:pic>
        <p:nvPicPr>
          <p:cNvPr id="258" name="Shape 258"/>
          <p:cNvPicPr preferRelativeResize="0"/>
          <p:nvPr/>
        </p:nvPicPr>
        <p:blipFill>
          <a:blip r:embed="rId7">
            <a:alphaModFix/>
          </a:blip>
          <a:stretch>
            <a:fillRect/>
          </a:stretch>
        </p:blipFill>
        <p:spPr>
          <a:xfrm>
            <a:off x="8343733" y="4527933"/>
            <a:ext cx="2411636" cy="2330065"/>
          </a:xfrm>
          <a:prstGeom prst="rect">
            <a:avLst/>
          </a:prstGeom>
          <a:noFill/>
          <a:ln>
            <a:noFill/>
          </a:ln>
        </p:spPr>
      </p:pic>
      <p:sp>
        <p:nvSpPr>
          <p:cNvPr id="259" name="Shape 259"/>
          <p:cNvSpPr txBox="1">
            <a:spLocks noGrp="1"/>
          </p:cNvSpPr>
          <p:nvPr>
            <p:ph type="body" idx="1"/>
          </p:nvPr>
        </p:nvSpPr>
        <p:spPr>
          <a:xfrm>
            <a:off x="9077300" y="4874033"/>
            <a:ext cx="1950000" cy="786800"/>
          </a:xfrm>
          <a:prstGeom prst="rect">
            <a:avLst/>
          </a:prstGeom>
        </p:spPr>
        <p:txBody>
          <a:bodyPr vert="horz" lIns="91433" tIns="91433" rIns="91433" bIns="91433" rtlCol="0" anchor="t" anchorCtr="0">
            <a:noAutofit/>
          </a:bodyPr>
          <a:lstStyle/>
          <a:p>
            <a:pPr>
              <a:spcBef>
                <a:spcPts val="0"/>
              </a:spcBef>
              <a:buNone/>
            </a:pPr>
            <a:r>
              <a:rPr lang="en" dirty="0"/>
              <a:t>Methomyl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BCE2C0-A586-4B04-9826-081E4559B6FC}"/>
              </a:ext>
            </a:extLst>
          </p:cNvPr>
          <p:cNvPicPr>
            <a:picLocks noChangeAspect="1"/>
          </p:cNvPicPr>
          <p:nvPr/>
        </p:nvPicPr>
        <p:blipFill>
          <a:blip r:embed="rId3"/>
          <a:stretch>
            <a:fillRect/>
          </a:stretch>
        </p:blipFill>
        <p:spPr>
          <a:xfrm>
            <a:off x="626667" y="0"/>
            <a:ext cx="5254538" cy="6858000"/>
          </a:xfrm>
          <a:prstGeom prst="rect">
            <a:avLst/>
          </a:prstGeom>
        </p:spPr>
      </p:pic>
      <p:pic>
        <p:nvPicPr>
          <p:cNvPr id="5" name="Picture 4">
            <a:extLst>
              <a:ext uri="{FF2B5EF4-FFF2-40B4-BE49-F238E27FC236}">
                <a16:creationId xmlns:a16="http://schemas.microsoft.com/office/drawing/2014/main" id="{1FB1EC1D-024F-4878-8FB8-27E8A6ACC572}"/>
              </a:ext>
            </a:extLst>
          </p:cNvPr>
          <p:cNvPicPr>
            <a:picLocks noChangeAspect="1"/>
          </p:cNvPicPr>
          <p:nvPr/>
        </p:nvPicPr>
        <p:blipFill>
          <a:blip r:embed="rId4"/>
          <a:stretch>
            <a:fillRect/>
          </a:stretch>
        </p:blipFill>
        <p:spPr>
          <a:xfrm>
            <a:off x="6193801" y="0"/>
            <a:ext cx="5439103" cy="6858000"/>
          </a:xfrm>
          <a:prstGeom prst="rect">
            <a:avLst/>
          </a:prstGeom>
        </p:spPr>
      </p:pic>
    </p:spTree>
    <p:extLst>
      <p:ext uri="{BB962C8B-B14F-4D97-AF65-F5344CB8AC3E}">
        <p14:creationId xmlns:p14="http://schemas.microsoft.com/office/powerpoint/2010/main" val="649465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BE7C-4F75-494D-B65C-EF48861C6764}"/>
              </a:ext>
            </a:extLst>
          </p:cNvPr>
          <p:cNvSpPr>
            <a:spLocks noGrp="1"/>
          </p:cNvSpPr>
          <p:nvPr>
            <p:ph type="title"/>
          </p:nvPr>
        </p:nvSpPr>
        <p:spPr>
          <a:xfrm>
            <a:off x="1167941" y="-79296"/>
            <a:ext cx="10515600" cy="854075"/>
          </a:xfrm>
        </p:spPr>
        <p:txBody>
          <a:bodyPr/>
          <a:lstStyle/>
          <a:p>
            <a:r>
              <a:rPr lang="en-US" dirty="0"/>
              <a:t>Quantified field concentrations of </a:t>
            </a:r>
            <a:r>
              <a:rPr lang="en-US" dirty="0" err="1"/>
              <a:t>neonics</a:t>
            </a:r>
            <a:endParaRPr lang="en-US" dirty="0"/>
          </a:p>
        </p:txBody>
      </p:sp>
      <p:sp>
        <p:nvSpPr>
          <p:cNvPr id="5" name="Content Placeholder 2">
            <a:extLst>
              <a:ext uri="{FF2B5EF4-FFF2-40B4-BE49-F238E27FC236}">
                <a16:creationId xmlns:a16="http://schemas.microsoft.com/office/drawing/2014/main" id="{B2CF5913-D4B0-4319-8E9D-47A3B647F3E9}"/>
              </a:ext>
            </a:extLst>
          </p:cNvPr>
          <p:cNvSpPr>
            <a:spLocks noGrp="1"/>
          </p:cNvSpPr>
          <p:nvPr>
            <p:ph idx="1"/>
          </p:nvPr>
        </p:nvSpPr>
        <p:spPr>
          <a:xfrm>
            <a:off x="146192" y="564914"/>
            <a:ext cx="3803980" cy="3932580"/>
          </a:xfrm>
        </p:spPr>
        <p:txBody>
          <a:bodyPr>
            <a:normAutofit fontScale="62500" lnSpcReduction="20000"/>
          </a:bodyPr>
          <a:lstStyle/>
          <a:p>
            <a:pPr marL="0" indent="0">
              <a:buNone/>
            </a:pPr>
            <a:r>
              <a:rPr lang="en-US" b="1" dirty="0"/>
              <a:t>Field component – </a:t>
            </a:r>
            <a:r>
              <a:rPr lang="en-US" b="1" dirty="0" err="1"/>
              <a:t>neonic</a:t>
            </a:r>
            <a:r>
              <a:rPr lang="en-US" b="1" dirty="0"/>
              <a:t> concentrations in exposure media</a:t>
            </a:r>
          </a:p>
          <a:p>
            <a:pPr>
              <a:buFontTx/>
              <a:buChar char="-"/>
            </a:pPr>
            <a:r>
              <a:rPr lang="en-US" dirty="0"/>
              <a:t>Collect pollen, dead bees, bee bread, nectar, larvae from apiaries during corn planting</a:t>
            </a:r>
          </a:p>
          <a:p>
            <a:pPr>
              <a:buFontTx/>
              <a:buChar char="-"/>
            </a:pPr>
            <a:r>
              <a:rPr lang="en-US" dirty="0"/>
              <a:t>Collect basic data on colonies for use in modeling</a:t>
            </a:r>
          </a:p>
          <a:p>
            <a:pPr marL="0" indent="0">
              <a:buNone/>
            </a:pPr>
            <a:r>
              <a:rPr lang="en-US" b="1" dirty="0"/>
              <a:t>Lab component  -- closed </a:t>
            </a:r>
            <a:r>
              <a:rPr lang="en-US" b="1" dirty="0" err="1"/>
              <a:t>nuc</a:t>
            </a:r>
            <a:r>
              <a:rPr lang="en-US" b="1" dirty="0"/>
              <a:t> study</a:t>
            </a:r>
          </a:p>
          <a:p>
            <a:pPr>
              <a:buFontTx/>
              <a:buChar char="-"/>
            </a:pPr>
            <a:r>
              <a:rPr lang="en-US" dirty="0"/>
              <a:t>Test effects of relevant exposure levels on nurse bees and larvae</a:t>
            </a:r>
          </a:p>
          <a:p>
            <a:pPr>
              <a:buFontTx/>
              <a:buChar char="-"/>
            </a:pPr>
            <a:r>
              <a:rPr lang="en-US" dirty="0"/>
              <a:t>Examine movement and degradation in hive-like conditions</a:t>
            </a:r>
          </a:p>
        </p:txBody>
      </p:sp>
      <p:pic>
        <p:nvPicPr>
          <p:cNvPr id="6" name="Picture 2" descr="C:\Users\JOHNSO~1.500\AppData\Local\Temp\chrome_drag1008_19101\IMG_1907.JPG">
            <a:extLst>
              <a:ext uri="{FF2B5EF4-FFF2-40B4-BE49-F238E27FC236}">
                <a16:creationId xmlns:a16="http://schemas.microsoft.com/office/drawing/2014/main" id="{6C17976F-F1D0-4283-9202-1476EE6CC47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96445" y="3317420"/>
            <a:ext cx="4723437" cy="3542578"/>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2DA9685-97A5-46B5-A929-A61FAD4FE9D5}"/>
              </a:ext>
            </a:extLst>
          </p:cNvPr>
          <p:cNvPicPr>
            <a:picLocks noChangeAspect="1"/>
          </p:cNvPicPr>
          <p:nvPr/>
        </p:nvPicPr>
        <p:blipFill>
          <a:blip r:embed="rId4"/>
          <a:stretch>
            <a:fillRect/>
          </a:stretch>
        </p:blipFill>
        <p:spPr>
          <a:xfrm>
            <a:off x="6910847" y="874899"/>
            <a:ext cx="5189358" cy="3175822"/>
          </a:xfrm>
          <a:prstGeom prst="rect">
            <a:avLst/>
          </a:prstGeom>
        </p:spPr>
      </p:pic>
      <p:pic>
        <p:nvPicPr>
          <p:cNvPr id="8" name="Picture 4" descr="C:\Users\JOHNSO~1.500\AppData\Local\Temp\chrome_drag1008_3051\IMG_0055.JPG">
            <a:extLst>
              <a:ext uri="{FF2B5EF4-FFF2-40B4-BE49-F238E27FC236}">
                <a16:creationId xmlns:a16="http://schemas.microsoft.com/office/drawing/2014/main" id="{C2E4D0F3-9B01-4465-9D1C-23A8DD59101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919882" y="4050721"/>
            <a:ext cx="2458773" cy="18288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6" descr="C:\Users\JOHNSO~1.500\AppData\Local\Temp\chrome_drag1008_23888\IMG_0053.JPG">
            <a:extLst>
              <a:ext uri="{FF2B5EF4-FFF2-40B4-BE49-F238E27FC236}">
                <a16:creationId xmlns:a16="http://schemas.microsoft.com/office/drawing/2014/main" id="{1C5B6FF0-8906-4633-A12C-22B6A2EE655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843834" y="5102538"/>
            <a:ext cx="2348166" cy="176112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5648FB9E-B737-4CDF-AB00-13D5879CEC2C}"/>
              </a:ext>
            </a:extLst>
          </p:cNvPr>
          <p:cNvGrpSpPr>
            <a:grpSpLocks/>
          </p:cNvGrpSpPr>
          <p:nvPr/>
        </p:nvGrpSpPr>
        <p:grpSpPr bwMode="auto">
          <a:xfrm>
            <a:off x="4253922" y="1156129"/>
            <a:ext cx="2171819" cy="2116999"/>
            <a:chOff x="0" y="0"/>
            <a:chExt cx="4087" cy="3920"/>
          </a:xfrm>
        </p:grpSpPr>
        <p:pic>
          <p:nvPicPr>
            <p:cNvPr id="11" name="Picture 10">
              <a:extLst>
                <a:ext uri="{FF2B5EF4-FFF2-40B4-BE49-F238E27FC236}">
                  <a16:creationId xmlns:a16="http://schemas.microsoft.com/office/drawing/2014/main" id="{4E679338-86F5-4F15-821F-C8D07CE5707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 y="0"/>
              <a:ext cx="4065" cy="30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Lst>
          </p:spPr>
        </p:pic>
        <p:pic>
          <p:nvPicPr>
            <p:cNvPr id="12" name="Picture 11">
              <a:extLst>
                <a:ext uri="{FF2B5EF4-FFF2-40B4-BE49-F238E27FC236}">
                  <a16:creationId xmlns:a16="http://schemas.microsoft.com/office/drawing/2014/main" id="{503D5DFE-4C13-4B9B-925C-8B25737C5FA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0" y="2986"/>
              <a:ext cx="4087" cy="9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Lst>
          </p:spPr>
        </p:pic>
      </p:grpSp>
      <p:pic>
        <p:nvPicPr>
          <p:cNvPr id="13" name="Picture 12">
            <a:extLst>
              <a:ext uri="{FF2B5EF4-FFF2-40B4-BE49-F238E27FC236}">
                <a16:creationId xmlns:a16="http://schemas.microsoft.com/office/drawing/2014/main" id="{186AD468-F68B-4329-A1EA-B4A402678FCB}"/>
              </a:ext>
            </a:extLst>
          </p:cNvPr>
          <p:cNvPicPr>
            <a:picLocks noChangeAspect="1"/>
          </p:cNvPicPr>
          <p:nvPr/>
        </p:nvPicPr>
        <p:blipFill>
          <a:blip r:embed="rId9"/>
          <a:stretch>
            <a:fillRect/>
          </a:stretch>
        </p:blipFill>
        <p:spPr>
          <a:xfrm>
            <a:off x="472698" y="4876244"/>
            <a:ext cx="1231940" cy="2006553"/>
          </a:xfrm>
          <a:prstGeom prst="rect">
            <a:avLst/>
          </a:prstGeom>
        </p:spPr>
      </p:pic>
      <p:pic>
        <p:nvPicPr>
          <p:cNvPr id="14" name="Picture 13">
            <a:extLst>
              <a:ext uri="{FF2B5EF4-FFF2-40B4-BE49-F238E27FC236}">
                <a16:creationId xmlns:a16="http://schemas.microsoft.com/office/drawing/2014/main" id="{B697E1BD-DF5E-448B-89B8-C55E2216D6C1}"/>
              </a:ext>
            </a:extLst>
          </p:cNvPr>
          <p:cNvPicPr>
            <a:picLocks noChangeAspect="1"/>
          </p:cNvPicPr>
          <p:nvPr/>
        </p:nvPicPr>
        <p:blipFill>
          <a:blip r:embed="rId10"/>
          <a:stretch>
            <a:fillRect/>
          </a:stretch>
        </p:blipFill>
        <p:spPr>
          <a:xfrm>
            <a:off x="2106272" y="4876243"/>
            <a:ext cx="1286904" cy="2006554"/>
          </a:xfrm>
          <a:prstGeom prst="rect">
            <a:avLst/>
          </a:prstGeom>
        </p:spPr>
      </p:pic>
    </p:spTree>
    <p:extLst>
      <p:ext uri="{BB962C8B-B14F-4D97-AF65-F5344CB8AC3E}">
        <p14:creationId xmlns:p14="http://schemas.microsoft.com/office/powerpoint/2010/main" val="374717564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8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ption 4D_Lt Dk Blue_16_9.pptx" id="{C576ADC4-9F9E-4DE7-BC34-8FBF08604BAB}" vid="{C926CB2E-5FBE-4808-8B77-D8B32DA8A2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29f62856-1543-49d4-a736-4569d363f533" ContentTypeId="0x0101"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cord xmlns="4ffa91fb-a0ff-4ac5-b2db-65c790d184a4">Shared</Record>
    <Language xmlns="http://schemas.microsoft.com/sharepoint/v3">English</Language>
    <Document_x0020_Creation_x0020_Date xmlns="4ffa91fb-a0ff-4ac5-b2db-65c790d184a4">2022-01-18T06:39:37+00:00</Document_x0020_Creation_x0020_Date>
    <_Source xmlns="http://schemas.microsoft.com/sharepoint/v3/fields" xsi:nil="true"/>
    <j747ac98061d40f0aa7bd47e1db5675d xmlns="4ffa91fb-a0ff-4ac5-b2db-65c790d184a4">
      <Terms xmlns="http://schemas.microsoft.com/office/infopath/2007/PartnerControls"/>
    </j747ac98061d40f0aa7bd47e1db5675d>
    <External_x0020_Contributor xmlns="4ffa91fb-a0ff-4ac5-b2db-65c790d184a4" xsi:nil="true"/>
    <TaxKeywordTaxHTField xmlns="4ffa91fb-a0ff-4ac5-b2db-65c790d184a4">
      <Terms xmlns="http://schemas.microsoft.com/office/infopath/2007/PartnerControls"/>
    </TaxKeywordTaxHTField>
    <Rights xmlns="4ffa91fb-a0ff-4ac5-b2db-65c790d184a4" xsi:nil="true"/>
    <EPA_x0020_Office xmlns="4ffa91fb-a0ff-4ac5-b2db-65c790d184a4" xsi:nil="true"/>
    <CategoryDescription xmlns="http://schemas.microsoft.com/sharepoint.v3" xsi:nil="true"/>
    <Identifier xmlns="4ffa91fb-a0ff-4ac5-b2db-65c790d184a4" xsi:nil="true"/>
    <_Coverage xmlns="http://schemas.microsoft.com/sharepoint/v3/fields" xsi:nil="true"/>
    <Creator xmlns="4ffa91fb-a0ff-4ac5-b2db-65c790d184a4">
      <UserInfo>
        <DisplayName/>
        <AccountId xsi:nil="true"/>
        <AccountType/>
      </UserInfo>
    </Creator>
    <EPA_x0020_Related_x0020_Documents xmlns="4ffa91fb-a0ff-4ac5-b2db-65c790d184a4" xsi:nil="true"/>
    <EPA_x0020_Contributor xmlns="4ffa91fb-a0ff-4ac5-b2db-65c790d184a4">
      <UserInfo>
        <DisplayName/>
        <AccountId xsi:nil="true"/>
        <AccountType/>
      </UserInfo>
    </EPA_x0020_Contributor>
    <TaxCatchAll xmlns="4ffa91fb-a0ff-4ac5-b2db-65c790d184a4" xsi:nil="true"/>
    <lcf76f155ced4ddcb4097134ff3c332f xmlns="32bbce43-b8d8-49c3-a6ed-27d0ad880bc8">
      <Terms xmlns="http://schemas.microsoft.com/office/infopath/2007/PartnerControls"/>
    </lcf76f155ced4ddcb4097134ff3c332f>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DDAB8C2A3CAAE64F9C9F37B13062D570" ma:contentTypeVersion="9" ma:contentTypeDescription="Create a new document." ma:contentTypeScope="" ma:versionID="3b7901087224d3267bff595ffc331427">
  <xsd:schema xmlns:xsd="http://www.w3.org/2001/XMLSchema" xmlns:xs="http://www.w3.org/2001/XMLSchema" xmlns:p="http://schemas.microsoft.com/office/2006/metadata/properties" xmlns:ns1="http://schemas.microsoft.com/sharepoint/v3" xmlns:ns2="4ffa91fb-a0ff-4ac5-b2db-65c790d184a4" xmlns:ns3="http://schemas.microsoft.com/sharepoint.v3" xmlns:ns4="http://schemas.microsoft.com/sharepoint/v3/fields" xmlns:ns5="32bbce43-b8d8-49c3-a6ed-27d0ad880bc8" targetNamespace="http://schemas.microsoft.com/office/2006/metadata/properties" ma:root="true" ma:fieldsID="40893b0814f4aa903a5c9322e5f30c61" ns1:_="" ns2:_="" ns3:_="" ns4:_="" ns5:_="">
    <xsd:import namespace="http://schemas.microsoft.com/sharepoint/v3"/>
    <xsd:import namespace="4ffa91fb-a0ff-4ac5-b2db-65c790d184a4"/>
    <xsd:import namespace="http://schemas.microsoft.com/sharepoint.v3"/>
    <xsd:import namespace="http://schemas.microsoft.com/sharepoint/v3/fields"/>
    <xsd:import namespace="32bbce43-b8d8-49c3-a6ed-27d0ad880bc8"/>
    <xsd:element name="properties">
      <xsd:complexType>
        <xsd:sequence>
          <xsd:element name="documentManagement">
            <xsd:complexType>
              <xsd:all>
                <xsd:element ref="ns2:Document_x0020_Creation_x0020_Date" minOccurs="0"/>
                <xsd:element ref="ns2:Creator" minOccurs="0"/>
                <xsd:element ref="ns2:EPA_x0020_Office" minOccurs="0"/>
                <xsd:element ref="ns2:Record" minOccurs="0"/>
                <xsd:element ref="ns3:CategoryDescription" minOccurs="0"/>
                <xsd:element ref="ns2:Identifier" minOccurs="0"/>
                <xsd:element ref="ns2:EPA_x0020_Contributor" minOccurs="0"/>
                <xsd:element ref="ns2:External_x0020_Contributor" minOccurs="0"/>
                <xsd:element ref="ns4:_Coverage" minOccurs="0"/>
                <xsd:element ref="ns2:EPA_x0020_Related_x0020_Documents" minOccurs="0"/>
                <xsd:element ref="ns4:_Source" minOccurs="0"/>
                <xsd:element ref="ns2:Rights" minOccurs="0"/>
                <xsd:element ref="ns1:Language" minOccurs="0"/>
                <xsd:element ref="ns2:j747ac98061d40f0aa7bd47e1db5675d" minOccurs="0"/>
                <xsd:element ref="ns2:TaxKeywordTaxHTField" minOccurs="0"/>
                <xsd:element ref="ns2:TaxCatchAllLabel" minOccurs="0"/>
                <xsd:element ref="ns2:TaxCatchAll" minOccurs="0"/>
                <xsd:element ref="ns5:MediaServiceMetadata" minOccurs="0"/>
                <xsd:element ref="ns5:MediaServiceFastMetadata" minOccurs="0"/>
                <xsd:element ref="ns5:lcf76f155ced4ddcb4097134ff3c332f" minOccurs="0"/>
                <xsd:element ref="ns5:MediaServiceOCR" minOccurs="0"/>
                <xsd:element ref="ns5:MediaServiceGenerationTime" minOccurs="0"/>
                <xsd:element ref="ns5: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ma:readOnly="fals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ma:readOnly="false">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8428e132-6c79-4f64-aced-decec6b76864}" ma:internalName="TaxCatchAllLabel" ma:readOnly="true" ma:showField="CatchAllDataLabel" ma:web="9e65cb38-eb8d-42ac-aecf-91e52748c4dc">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8428e132-6c79-4f64-aced-decec6b76864}" ma:internalName="TaxCatchAll" ma:showField="CatchAllData" ma:web="9e65cb38-eb8d-42ac-aecf-91e52748c4d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bbce43-b8d8-49c3-a6ed-27d0ad880bc8" elementFormDefault="qualified">
    <xsd:import namespace="http://schemas.microsoft.com/office/2006/documentManagement/types"/>
    <xsd:import namespace="http://schemas.microsoft.com/office/infopath/2007/PartnerControls"/>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lcf76f155ced4ddcb4097134ff3c332f" ma:index="31" nillable="true" ma:taxonomy="true" ma:internalName="lcf76f155ced4ddcb4097134ff3c332f" ma:taxonomyFieldName="MediaServiceImageTags" ma:displayName="Image Tags" ma:readOnly="false" ma:fieldId="{5cf76f15-5ced-4ddc-b409-7134ff3c332f}" ma:taxonomyMulti="true" ma:sspId="29f62856-1543-49d4-a736-4569d363f533" ma:termSetId="09814cd3-568e-fe90-9814-8d621ff8fb84" ma:anchorId="fba54fb3-c3e1-fe81-a776-ca4b69148c4d" ma:open="true" ma:isKeyword="false">
      <xsd:complexType>
        <xsd:sequence>
          <xsd:element ref="pc:Terms" minOccurs="0" maxOccurs="1"/>
        </xsd:sequence>
      </xsd:complexType>
    </xsd:element>
    <xsd:element name="MediaServiceOCR" ma:index="32" nillable="true" ma:displayName="Extracted Text" ma:internalName="MediaServiceOCR" ma:readOnly="true">
      <xsd:simpleType>
        <xsd:restriction base="dms:Note">
          <xsd:maxLength value="255"/>
        </xsd:restriction>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24399A-60F4-4804-AA54-CAEBD1122B7C}">
  <ds:schemaRefs>
    <ds:schemaRef ds:uri="Microsoft.SharePoint.Taxonomy.ContentTypeSync"/>
  </ds:schemaRefs>
</ds:datastoreItem>
</file>

<file path=customXml/itemProps2.xml><?xml version="1.0" encoding="utf-8"?>
<ds:datastoreItem xmlns:ds="http://schemas.openxmlformats.org/officeDocument/2006/customXml" ds:itemID="{399D87FD-4098-42A2-88CF-B412B1FB86CD}">
  <ds:schemaRefs>
    <ds:schemaRef ds:uri="http://schemas.microsoft.com/sharepoint/v3/contenttype/forms"/>
  </ds:schemaRefs>
</ds:datastoreItem>
</file>

<file path=customXml/itemProps3.xml><?xml version="1.0" encoding="utf-8"?>
<ds:datastoreItem xmlns:ds="http://schemas.openxmlformats.org/officeDocument/2006/customXml" ds:itemID="{6E1B9FBE-D02D-46F7-8E54-1A9AED1EF0CD}">
  <ds:schemaRefs>
    <ds:schemaRef ds:uri="cd64ad23-286e-40ca-b16c-d396c3532ce6"/>
    <ds:schemaRef ds:uri="4ffa91fb-a0ff-4ac5-b2db-65c790d184a4"/>
    <ds:schemaRef ds:uri="http://purl.org/dc/elements/1.1/"/>
    <ds:schemaRef ds:uri="http://schemas.microsoft.com/office/2006/metadata/properties"/>
    <ds:schemaRef ds:uri="http://schemas.microsoft.com/sharepoint/v3"/>
    <ds:schemaRef ds:uri="9d9d25f3-fc2c-46f9-9bdd-95bd4e05a90d"/>
    <ds:schemaRef ds:uri="http://schemas.microsoft.com/sharepoint/v3/fields"/>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schemas.microsoft.com/sharepoint.v3"/>
    <ds:schemaRef ds:uri="http://www.w3.org/XML/1998/namespace"/>
    <ds:schemaRef ds:uri="http://purl.org/dc/dcmitype/"/>
  </ds:schemaRefs>
</ds:datastoreItem>
</file>

<file path=customXml/itemProps4.xml><?xml version="1.0" encoding="utf-8"?>
<ds:datastoreItem xmlns:ds="http://schemas.openxmlformats.org/officeDocument/2006/customXml" ds:itemID="{B6CD69FF-5012-4177-A337-0D9DF3DCF17B}"/>
</file>

<file path=docProps/app.xml><?xml version="1.0" encoding="utf-8"?>
<Properties xmlns="http://schemas.openxmlformats.org/officeDocument/2006/extended-properties" xmlns:vt="http://schemas.openxmlformats.org/officeDocument/2006/docPropsVTypes">
  <Template>office theme</Template>
  <TotalTime>753</TotalTime>
  <Words>904</Words>
  <Application>Microsoft Office PowerPoint</Application>
  <PresentationFormat>Widescreen</PresentationFormat>
  <Paragraphs>82</Paragraphs>
  <Slides>18</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Blank Presentation</vt:lpstr>
      <vt:lpstr>Ongoing Pollinator Research at EPA-ORD</vt:lpstr>
      <vt:lpstr>First few sentences of Goulson et al. 2018</vt:lpstr>
      <vt:lpstr>PowerPoint Presentation</vt:lpstr>
      <vt:lpstr>Pesticide use patterns have changed</vt:lpstr>
      <vt:lpstr>PowerPoint Presentation</vt:lpstr>
      <vt:lpstr>Neonicotinids vs Organophosphates/ Carbamates</vt:lpstr>
      <vt:lpstr>Neonicotinids vs Organophosphates/ Carbamates</vt:lpstr>
      <vt:lpstr>PowerPoint Presentation</vt:lpstr>
      <vt:lpstr>Quantified field concentrations of neonics</vt:lpstr>
      <vt:lpstr>Described how pesticides impact the nicotinic acetylcholine receptor AOP network </vt:lpstr>
      <vt:lpstr>Modified an existing USDA model for colony simulations</vt:lpstr>
      <vt:lpstr>Ran Monte Carlo and sensitivity analyses on the updated model</vt:lpstr>
      <vt:lpstr>Inferred honey bee toxicity from colony studies</vt:lpstr>
      <vt:lpstr>PowerPoint Presentation</vt:lpstr>
      <vt:lpstr>Published the updated honey bee colony code</vt:lpstr>
      <vt:lpstr>Planned Research</vt:lpstr>
      <vt:lpstr>Current Research Plan</vt:lpstr>
      <vt:lpstr>Planned Pollinator Research 2022-2026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Purucker, Tom</dc:creator>
  <cp:lastModifiedBy>Purucker, Tom</cp:lastModifiedBy>
  <cp:revision>32</cp:revision>
  <cp:lastPrinted>2022-12-06T15:33:08Z</cp:lastPrinted>
  <dcterms:created xsi:type="dcterms:W3CDTF">2022-01-18T14:39:39Z</dcterms:created>
  <dcterms:modified xsi:type="dcterms:W3CDTF">2022-12-06T19:28:52Z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0x010100DDAB8C2A3CAAE64F9C9F37B13062D570</vt:lpwstr>
  </property>
  <property fmtid="{D5CDD505-2E9C-101B-9397-08002B2CF9AE}" pid="3" name="TaxKeyword">
    <vt:lpwstr/>
  </property>
  <property fmtid="{D5CDD505-2E9C-101B-9397-08002B2CF9AE}" pid="4" name="e3f09c3df709400db2417a7161762d62">
    <vt:lpwstr/>
  </property>
  <property fmtid="{D5CDD505-2E9C-101B-9397-08002B2CF9AE}" pid="5" name="EPA_x0020_Subject">
    <vt:lpwstr/>
  </property>
  <property fmtid="{D5CDD505-2E9C-101B-9397-08002B2CF9AE}" pid="6" name="Document Type">
    <vt:lpwstr/>
  </property>
  <property fmtid="{D5CDD505-2E9C-101B-9397-08002B2CF9AE}" pid="7" name="EPA Subject">
    <vt:lpwstr/>
  </property>
  <property fmtid="{D5CDD505-2E9C-101B-9397-08002B2CF9AE}" pid="8" name="MediaServiceImageTags">
    <vt:lpwstr/>
  </property>
</Properties>
</file>